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4" r:id="rId2"/>
    <p:sldMasterId id="2147483663" r:id="rId3"/>
    <p:sldMasterId id="2147483657" r:id="rId4"/>
    <p:sldMasterId id="2147483849" r:id="rId5"/>
    <p:sldMasterId id="2147484404" r:id="rId6"/>
    <p:sldMasterId id="2147484695" r:id="rId7"/>
    <p:sldMasterId id="2147484782" r:id="rId8"/>
  </p:sldMasterIdLst>
  <p:notesMasterIdLst>
    <p:notesMasterId r:id="rId51"/>
  </p:notesMasterIdLst>
  <p:sldIdLst>
    <p:sldId id="392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77" r:id="rId20"/>
    <p:sldId id="378" r:id="rId21"/>
    <p:sldId id="368" r:id="rId22"/>
    <p:sldId id="285" r:id="rId23"/>
    <p:sldId id="291" r:id="rId24"/>
    <p:sldId id="286" r:id="rId25"/>
    <p:sldId id="279" r:id="rId26"/>
    <p:sldId id="355" r:id="rId27"/>
    <p:sldId id="313" r:id="rId28"/>
    <p:sldId id="332" r:id="rId29"/>
    <p:sldId id="318" r:id="rId30"/>
    <p:sldId id="324" r:id="rId31"/>
    <p:sldId id="321" r:id="rId32"/>
    <p:sldId id="328" r:id="rId33"/>
    <p:sldId id="351" r:id="rId34"/>
    <p:sldId id="315" r:id="rId35"/>
    <p:sldId id="323" r:id="rId36"/>
    <p:sldId id="352" r:id="rId37"/>
    <p:sldId id="316" r:id="rId38"/>
    <p:sldId id="325" r:id="rId39"/>
    <p:sldId id="326" r:id="rId40"/>
    <p:sldId id="327" r:id="rId41"/>
    <p:sldId id="386" r:id="rId42"/>
    <p:sldId id="388" r:id="rId43"/>
    <p:sldId id="390" r:id="rId44"/>
    <p:sldId id="391" r:id="rId45"/>
    <p:sldId id="389" r:id="rId46"/>
    <p:sldId id="387" r:id="rId47"/>
    <p:sldId id="384" r:id="rId48"/>
    <p:sldId id="394" r:id="rId49"/>
    <p:sldId id="395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502"/>
    <a:srgbClr val="FFFFFF"/>
    <a:srgbClr val="DDDDDD"/>
    <a:srgbClr val="CC9900"/>
    <a:srgbClr val="336600"/>
    <a:srgbClr val="060400"/>
    <a:srgbClr val="EFE409"/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9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23A84A-6491-7B49-B4E9-43A8CD6BB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0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2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2" charset="0"/>
        <a:ea typeface="ＭＳ Ｐゴシック" pitchFamily="2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2" charset="0"/>
        <a:ea typeface="ＭＳ Ｐゴシック" charset="0"/>
        <a:cs typeface="Genev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2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2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FD50F12-08A6-934D-81EE-E34F4A95E1DE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E4FBC62-FF71-E24E-A71A-9BB3D3495CD2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9310474-829B-C443-B305-9B8C85333762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399D5A-B0A3-3549-91BE-D26CB0AD17FE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BCD7658-0E93-0346-8566-C6E615B3EF69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5417B1C-A9BE-6C42-BFB3-058C64DFAB7D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D4F7B8A-64B2-8049-B8DA-D277E3A91504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9C71E40-EB18-F547-A9AC-C38475A20DC2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D0A0F97-2AE5-B648-B861-8157B0D85FDF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8244B64-F00F-B34E-997A-D17A5281AC1C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919A989-6E69-8546-A7CA-3C93AD796A7E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A08F7B7-9F4B-5445-BC6B-66E37013B1ED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C794A5-6594-E74E-B85A-5ED4AAB4CD3A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58513ED-B7EC-8A44-84E0-2AED73A4BF20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444FF2B-AFEB-0641-972C-BA3F4340BE17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690C353-E3A5-0D45-B199-F929FC322EC0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CC073A7-3F6D-F44B-ACDA-AA906BC01906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67E1926-C409-E74D-B98B-AF0E32D3EEFD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BCB295D-3217-AD47-B741-65BFD9DC314E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6D124EA-B108-8F42-A64F-B99E99AFE330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9739E2A-98C7-1145-A166-1FE4312D3B5D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78AD59C-8B0F-704F-8CB7-0F029345DA8C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35C003E-357D-024C-9274-6E8AEC125FD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3E4B164-E0CC-2E4F-A926-0C171DDD69BD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AF4146A-0FB1-A44C-BE4A-86078604CF5D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3B702E-0A9C-264D-8D26-594623B093C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1207ECB-B604-6749-A57B-BB3E640FDF2A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3E17DE1-B84E-D045-BBCA-37B5131196DE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D757342-5680-3A4F-A140-F67A92018F1C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Backgrounds (</a:t>
            </a:r>
            <a:r>
              <a:rPr lang="en-US" sz="1200" b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nb</a:t>
            </a:r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12ADA28-8C6B-2948-ACF2-4D2253F47777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FB8259D-3C1A-434A-9B13-F46CA807DE2E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8CF2FEA-8CE9-8742-8CFB-375BCEDAAD57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25FD1F1-AF2D-F446-BB82-4BE9B61A7102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FC06B1C-2F81-5548-9666-D7AD85DABEBF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4EB3F74-8786-3242-8793-D4D9034C6FE8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22" charset="-52"/>
                <a:ea typeface="+mn-ea"/>
                <a:cs typeface="+mn-cs"/>
              </a:endParaRPr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81" name="Rectangle 10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1385" name="Rectangle 103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18BC-47E3-4E4D-9F26-0A9C9A701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148A-E492-6D4B-A242-009756B0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8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A5BC-0690-B040-BFC2-9F0856FF8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253A-F037-4B43-B060-60187E482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1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6A6E-2460-5B48-B0C1-0487B8476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1027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7" name="AutoShape 1029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8958 w 4917"/>
                <a:gd name="T3" fmla="*/ -1 h 1000"/>
                <a:gd name="T4" fmla="*/ 9972 w 4917"/>
                <a:gd name="T5" fmla="*/ 1015 h 1000"/>
                <a:gd name="T6" fmla="*/ 8956 w 4917"/>
                <a:gd name="T7" fmla="*/ 2029 h 1000"/>
                <a:gd name="T8" fmla="*/ 0 w 4917"/>
                <a:gd name="T9" fmla="*/ 2029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7" y="-1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1000"/>
                    <a:pt x="4416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30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623" name="Rectangle 1031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9624" name="Rectangle 1032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F0E5C-4730-7345-BE57-D761F7E4B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4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DBE79-2223-6144-8764-046DC0CFF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50F0D-E0DD-F443-AE71-D4F247658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4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AD4E-70C7-6340-A83C-B442289CF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00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1D2B-AC22-4B42-A39A-4EF81205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25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1416-F056-4941-969E-2D0821687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18725-C116-6F44-A26E-28E9ED3D3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6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A7CE-085B-6A44-815E-85F88D12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1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45BA-1A28-9E49-B009-DFD2D012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76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CC6B-83F1-644E-AF66-F66DF3F7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74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E58CE-A48F-DB43-B8E4-B0E785431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33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FCFC-F2E1-D741-9CD1-69BA937F0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8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85BA-3594-CD4B-8938-359DFFF51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96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5A0DE-8B5E-CE48-9CF8-60F7359F5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4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FA047-5B8B-254F-A91F-F6E2A996E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82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5C73-7302-7E42-AAFC-A1424AEA7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2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496F7-7AFA-6A42-B5E4-0AA414E49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3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D23B-92B3-7F45-8304-40252252D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2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D809-344D-3A40-839F-965102818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2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E2F09-C7F2-5A41-88E9-4D6B19C7C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8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0881-5440-BB48-A5EB-40385ABE9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31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3ABA-43CF-9846-A551-228FF147C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90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EAC5F-16E7-4843-84F7-49DF809F3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4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42029-DC7C-804F-9628-E1BE79E3B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1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22" charset="-52"/>
                <a:ea typeface="+mn-ea"/>
                <a:cs typeface="+mn-cs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036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038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039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040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042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1050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1051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1055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7010" name="Rectangle 1058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011" name="Rectangle 10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106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106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106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D596EF-E231-0540-A56D-B6370AE65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51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7B8F-B4FC-EB41-A2CF-D8517A8A6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2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C9D72-97E5-754E-A946-D138268E4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2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BFE9-B759-C543-BCAE-3485A3A5E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3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22A7-8315-B34C-A460-462C315E4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55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57C7-1A76-6E44-857F-36BC9C1BE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78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FDEF-CCB7-6541-9EB5-DA667B9CA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79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C356-D88D-CB4C-99A7-BD4AF7B2B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5D8E9-F551-F04E-B0D3-2F085CAB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10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FED4E-E14C-F740-B2D8-16EDDB1C3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39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A225-0F32-084A-AB80-9C29A9EF6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91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927C-265A-DE48-9B92-2758BA4FF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1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A953A-6AAF-494E-B7E3-1C26231F5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0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-105" charset="-5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-105" charset="-5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fld id="{6327C7F5-05A3-8845-BDEC-62681207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2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752600"/>
            <a:ext cx="67818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6781800" cy="1371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1187-81B4-5649-A0E9-A0E1C72B9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0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E7EF-7BB9-AF4C-BC6E-4CD922FCE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21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691214F-B811-8941-A227-7F9322CD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42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A5BEA6-1872-0F41-9D1B-758EFE56C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41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31F6DF-3288-B640-9F90-145F54740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316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544DD8D-8B5E-2144-868C-7FA12DDAF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803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C99A3DA-BA5B-1740-B721-EC413CC4D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80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1C1D433-F997-2A42-B566-582C2CDDA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7355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C0548F-DED7-994B-807A-44B18695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298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A40845-E5A2-E143-8EF7-D1AE4AE25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454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1F7CC5-5A43-0B44-80B8-34DF96E42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173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36D5A6-64B3-C043-8D83-7D525C7C0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086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E2F0-19E5-734F-B1EA-BBE1CC0DA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5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6978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4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996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2778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733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179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6445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4780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817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408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F99D8-CDAC-AE49-9B80-BCCC8C7A2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02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703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56423-237D-814D-8518-2F87C8A34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E45E-1DFD-1945-9336-78E46DE04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8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035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22" charset="-52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2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22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120007B-5C1B-AE40-8F7A-F21EEE4C1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67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732" r:id="rId12"/>
    <p:sldLayoutId id="214748473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2" charset="-52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2" charset="-52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2" charset="-52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2" charset="-52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2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2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2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22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26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5368" name="AutoShape 1027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5369" name="AutoShape 1028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737 w 7000"/>
                <a:gd name="T3" fmla="*/ -1 h 1000"/>
                <a:gd name="T4" fmla="*/ 1870 w 7000"/>
                <a:gd name="T5" fmla="*/ 134 h 1000"/>
                <a:gd name="T6" fmla="*/ 1736 w 7000"/>
                <a:gd name="T7" fmla="*/ 267 h 1000"/>
                <a:gd name="T8" fmla="*/ 0 w 7000"/>
                <a:gd name="T9" fmla="*/ 26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500" y="-1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1000"/>
                    <a:pt x="6499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29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4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860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60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60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pPr>
              <a:defRPr/>
            </a:pPr>
            <a:fld id="{D08717A5-5314-9248-9D7C-0532708DA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22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22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22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22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pitchFamily="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l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0"/>
        <a:buChar char="l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2" charset="2"/>
        <a:buChar char="l"/>
        <a:defRPr sz="2000">
          <a:solidFill>
            <a:schemeClr val="tx1"/>
          </a:solidFill>
          <a:latin typeface="+mn-lt"/>
          <a:ea typeface="ＭＳ Ｐゴシック" pitchFamily="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2" charset="2"/>
        <a:buChar char="l"/>
        <a:defRPr sz="2000">
          <a:solidFill>
            <a:schemeClr val="tx1"/>
          </a:solidFill>
          <a:latin typeface="+mn-lt"/>
          <a:ea typeface="ＭＳ Ｐゴシック" pitchFamily="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2" charset="2"/>
        <a:buChar char="l"/>
        <a:defRPr sz="2000">
          <a:solidFill>
            <a:schemeClr val="tx1"/>
          </a:solidFill>
          <a:latin typeface="+mn-lt"/>
          <a:ea typeface="ＭＳ Ｐゴシック" pitchFamily="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2" charset="2"/>
        <a:buChar char="l"/>
        <a:defRPr sz="2000">
          <a:solidFill>
            <a:schemeClr val="tx1"/>
          </a:solidFill>
          <a:latin typeface="+mn-lt"/>
          <a:ea typeface="ＭＳ Ｐゴシック" pitchFamily="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65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7FFEAD7-AC4B-624A-B9E0-69157B78E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259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22" charset="-52"/>
                <a:ea typeface="+mn-ea"/>
                <a:cs typeface="+mn-cs"/>
              </a:endParaRPr>
            </a:p>
          </p:txBody>
        </p:sp>
        <p:grpSp>
          <p:nvGrpSpPr>
            <p:cNvPr id="39945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9946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7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8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9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0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1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2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3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4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5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6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7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8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9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0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1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2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3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5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6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7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9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0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1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2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3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4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93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8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8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8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73434192-A4A7-0C46-B64C-453978828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599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69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  <p:sldLayoutId id="214748476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ADA3153-0BD0-F243-9D6E-335A7A883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16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4382D61D-BA03-0949-9E28-E120FFEF6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-112" charset="2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-112" charset="2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-112" charset="2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-112" charset="2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132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132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132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EE1A245-E4A7-0D40-BAF3-3D7847B8E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597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  <p:sldLayoutId id="2147484787" r:id="rId5"/>
    <p:sldLayoutId id="2147484788" r:id="rId6"/>
    <p:sldLayoutId id="2147484789" r:id="rId7"/>
    <p:sldLayoutId id="2147484790" r:id="rId8"/>
    <p:sldLayoutId id="2147484791" r:id="rId9"/>
    <p:sldLayoutId id="2147484792" r:id="rId10"/>
    <p:sldLayoutId id="214748479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lenexasda.org/uploads/postimage/292_IMG2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sabbath day_of_r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202738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5" y="1213007"/>
            <a:ext cx="9049395" cy="2522151"/>
          </a:xfrm>
        </p:spPr>
        <p:txBody>
          <a:bodyPr/>
          <a:lstStyle/>
          <a:p>
            <a:pPr algn="r">
              <a:defRPr/>
            </a:pPr>
            <a:r>
              <a:rPr lang="ta-IN" sz="6600" b="1" dirty="0">
                <a:effectLst>
                  <a:glow rad="177800">
                    <a:schemeClr val="bg2"/>
                  </a:glow>
                </a:effectLst>
              </a:rPr>
              <a:t>ஓய்வுநாள்</a:t>
            </a:r>
            <a:endParaRPr lang="en-US" sz="6600" b="1" dirty="0">
              <a:effectLst>
                <a:glow rad="177800">
                  <a:schemeClr val="bg2"/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Griffith, </a:t>
            </a:r>
            <a:r>
              <a:rPr lang="ta-IN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சிங்கப்பூர் வேதாகம கல்லூரி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1026"/>
          <p:cNvGrpSpPr>
            <a:grpSpLocks/>
          </p:cNvGrpSpPr>
          <p:nvPr/>
        </p:nvGrpSpPr>
        <p:grpSpPr bwMode="auto">
          <a:xfrm>
            <a:off x="555625" y="1625600"/>
            <a:ext cx="8070850" cy="4179888"/>
            <a:chOff x="336" y="1008"/>
            <a:chExt cx="5084" cy="2633"/>
          </a:xfrm>
        </p:grpSpPr>
        <p:sp>
          <p:nvSpPr>
            <p:cNvPr id="75781" name="Rectangle 1027"/>
            <p:cNvSpPr>
              <a:spLocks noChangeArrowheads="1"/>
            </p:cNvSpPr>
            <p:nvPr/>
          </p:nvSpPr>
          <p:spPr bwMode="auto">
            <a:xfrm>
              <a:off x="3216" y="2009"/>
              <a:ext cx="91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82" name="Rectangle 1028"/>
            <p:cNvSpPr>
              <a:spLocks noChangeArrowheads="1"/>
            </p:cNvSpPr>
            <p:nvPr/>
          </p:nvSpPr>
          <p:spPr bwMode="auto">
            <a:xfrm>
              <a:off x="336" y="3258"/>
              <a:ext cx="67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83" name="Rectangle 1029"/>
            <p:cNvSpPr>
              <a:spLocks noChangeArrowheads="1"/>
            </p:cNvSpPr>
            <p:nvPr/>
          </p:nvSpPr>
          <p:spPr bwMode="auto">
            <a:xfrm>
              <a:off x="336" y="2893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84" name="Rectangle 1030"/>
            <p:cNvSpPr>
              <a:spLocks noChangeArrowheads="1"/>
            </p:cNvSpPr>
            <p:nvPr/>
          </p:nvSpPr>
          <p:spPr bwMode="auto">
            <a:xfrm>
              <a:off x="336" y="2528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85" name="Rectangle 1031"/>
            <p:cNvSpPr>
              <a:spLocks noChangeArrowheads="1"/>
            </p:cNvSpPr>
            <p:nvPr/>
          </p:nvSpPr>
          <p:spPr bwMode="auto">
            <a:xfrm>
              <a:off x="336" y="2009"/>
              <a:ext cx="67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86" name="Rectangle 1032"/>
            <p:cNvSpPr>
              <a:spLocks noChangeArrowheads="1"/>
            </p:cNvSpPr>
            <p:nvPr/>
          </p:nvSpPr>
          <p:spPr bwMode="auto">
            <a:xfrm>
              <a:off x="336" y="1613"/>
              <a:ext cx="67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87" name="Rectangle 1033"/>
            <p:cNvSpPr>
              <a:spLocks noChangeArrowheads="1"/>
            </p:cNvSpPr>
            <p:nvPr/>
          </p:nvSpPr>
          <p:spPr bwMode="auto">
            <a:xfrm>
              <a:off x="336" y="1248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88" name="Rectangle 1034"/>
            <p:cNvSpPr>
              <a:spLocks noChangeArrowheads="1"/>
            </p:cNvSpPr>
            <p:nvPr/>
          </p:nvSpPr>
          <p:spPr bwMode="auto">
            <a:xfrm>
              <a:off x="336" y="1008"/>
              <a:ext cx="6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89" name="Rectangle 1035"/>
            <p:cNvSpPr>
              <a:spLocks noChangeArrowheads="1"/>
            </p:cNvSpPr>
            <p:nvPr/>
          </p:nvSpPr>
          <p:spPr bwMode="auto">
            <a:xfrm>
              <a:off x="1008" y="3258"/>
              <a:ext cx="76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90" name="Rectangle 1036"/>
            <p:cNvSpPr>
              <a:spLocks noChangeArrowheads="1"/>
            </p:cNvSpPr>
            <p:nvPr/>
          </p:nvSpPr>
          <p:spPr bwMode="auto">
            <a:xfrm>
              <a:off x="1008" y="2893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91" name="Rectangle 1037"/>
            <p:cNvSpPr>
              <a:spLocks noChangeArrowheads="1"/>
            </p:cNvSpPr>
            <p:nvPr/>
          </p:nvSpPr>
          <p:spPr bwMode="auto">
            <a:xfrm>
              <a:off x="1008" y="2528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92" name="Rectangle 1038"/>
            <p:cNvSpPr>
              <a:spLocks noChangeArrowheads="1"/>
            </p:cNvSpPr>
            <p:nvPr/>
          </p:nvSpPr>
          <p:spPr bwMode="auto">
            <a:xfrm>
              <a:off x="1008" y="2009"/>
              <a:ext cx="76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93" name="Rectangle 1039"/>
            <p:cNvSpPr>
              <a:spLocks noChangeArrowheads="1"/>
            </p:cNvSpPr>
            <p:nvPr/>
          </p:nvSpPr>
          <p:spPr bwMode="auto">
            <a:xfrm>
              <a:off x="1008" y="1613"/>
              <a:ext cx="7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94" name="Rectangle 1040"/>
            <p:cNvSpPr>
              <a:spLocks noChangeArrowheads="1"/>
            </p:cNvSpPr>
            <p:nvPr/>
          </p:nvSpPr>
          <p:spPr bwMode="auto">
            <a:xfrm>
              <a:off x="1008" y="1248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95" name="Rectangle 1041"/>
            <p:cNvSpPr>
              <a:spLocks noChangeArrowheads="1"/>
            </p:cNvSpPr>
            <p:nvPr/>
          </p:nvSpPr>
          <p:spPr bwMode="auto">
            <a:xfrm>
              <a:off x="1008" y="1008"/>
              <a:ext cx="76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96" name="Rectangle 1042"/>
            <p:cNvSpPr>
              <a:spLocks noChangeArrowheads="1"/>
            </p:cNvSpPr>
            <p:nvPr/>
          </p:nvSpPr>
          <p:spPr bwMode="auto">
            <a:xfrm>
              <a:off x="1776" y="3258"/>
              <a:ext cx="72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97" name="Rectangle 1043"/>
            <p:cNvSpPr>
              <a:spLocks noChangeArrowheads="1"/>
            </p:cNvSpPr>
            <p:nvPr/>
          </p:nvSpPr>
          <p:spPr bwMode="auto">
            <a:xfrm>
              <a:off x="1776" y="2893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r>
                <a:rPr lang="en-US" sz="1600" b="1" dirty="0" smtClean="0">
                  <a:latin typeface="Arial Narrow" charset="0"/>
                </a:rPr>
                <a:t> </a:t>
              </a: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98" name="Rectangle 1044"/>
            <p:cNvSpPr>
              <a:spLocks noChangeArrowheads="1"/>
            </p:cNvSpPr>
            <p:nvPr/>
          </p:nvSpPr>
          <p:spPr bwMode="auto">
            <a:xfrm>
              <a:off x="1776" y="2528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799" name="Rectangle 1045"/>
            <p:cNvSpPr>
              <a:spLocks noChangeArrowheads="1"/>
            </p:cNvSpPr>
            <p:nvPr/>
          </p:nvSpPr>
          <p:spPr bwMode="auto">
            <a:xfrm>
              <a:off x="1776" y="2009"/>
              <a:ext cx="72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00" name="Rectangle 1046"/>
            <p:cNvSpPr>
              <a:spLocks noChangeArrowheads="1"/>
            </p:cNvSpPr>
            <p:nvPr/>
          </p:nvSpPr>
          <p:spPr bwMode="auto">
            <a:xfrm>
              <a:off x="1776" y="1613"/>
              <a:ext cx="72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01" name="Rectangle 1047"/>
            <p:cNvSpPr>
              <a:spLocks noChangeArrowheads="1"/>
            </p:cNvSpPr>
            <p:nvPr/>
          </p:nvSpPr>
          <p:spPr bwMode="auto">
            <a:xfrm>
              <a:off x="1776" y="1248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02" name="Rectangle 1048"/>
            <p:cNvSpPr>
              <a:spLocks noChangeArrowheads="1"/>
            </p:cNvSpPr>
            <p:nvPr/>
          </p:nvSpPr>
          <p:spPr bwMode="auto">
            <a:xfrm>
              <a:off x="1776" y="1008"/>
              <a:ext cx="74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03" name="Rectangle 1049"/>
            <p:cNvSpPr>
              <a:spLocks noChangeArrowheads="1"/>
            </p:cNvSpPr>
            <p:nvPr/>
          </p:nvSpPr>
          <p:spPr bwMode="auto">
            <a:xfrm>
              <a:off x="2496" y="3258"/>
              <a:ext cx="72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04" name="Rectangle 1050"/>
            <p:cNvSpPr>
              <a:spLocks noChangeArrowheads="1"/>
            </p:cNvSpPr>
            <p:nvPr/>
          </p:nvSpPr>
          <p:spPr bwMode="auto">
            <a:xfrm>
              <a:off x="2496" y="2893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05" name="Rectangle 1051"/>
            <p:cNvSpPr>
              <a:spLocks noChangeArrowheads="1"/>
            </p:cNvSpPr>
            <p:nvPr/>
          </p:nvSpPr>
          <p:spPr bwMode="auto">
            <a:xfrm>
              <a:off x="2496" y="2528"/>
              <a:ext cx="7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06" name="Rectangle 1052"/>
            <p:cNvSpPr>
              <a:spLocks noChangeArrowheads="1"/>
            </p:cNvSpPr>
            <p:nvPr/>
          </p:nvSpPr>
          <p:spPr bwMode="auto">
            <a:xfrm>
              <a:off x="2496" y="2009"/>
              <a:ext cx="72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07" name="Rectangle 1053"/>
            <p:cNvSpPr>
              <a:spLocks noChangeArrowheads="1"/>
            </p:cNvSpPr>
            <p:nvPr/>
          </p:nvSpPr>
          <p:spPr bwMode="auto">
            <a:xfrm>
              <a:off x="2496" y="1613"/>
              <a:ext cx="72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08" name="Rectangle 1054"/>
            <p:cNvSpPr>
              <a:spLocks noChangeArrowheads="1"/>
            </p:cNvSpPr>
            <p:nvPr/>
          </p:nvSpPr>
          <p:spPr bwMode="auto">
            <a:xfrm>
              <a:off x="2496" y="1248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09" name="Rectangle 1055"/>
            <p:cNvSpPr>
              <a:spLocks noChangeArrowheads="1"/>
            </p:cNvSpPr>
            <p:nvPr/>
          </p:nvSpPr>
          <p:spPr bwMode="auto">
            <a:xfrm>
              <a:off x="2496" y="1008"/>
              <a:ext cx="72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10" name="Rectangle 1056"/>
            <p:cNvSpPr>
              <a:spLocks noChangeArrowheads="1"/>
            </p:cNvSpPr>
            <p:nvPr/>
          </p:nvSpPr>
          <p:spPr bwMode="auto">
            <a:xfrm>
              <a:off x="3216" y="3258"/>
              <a:ext cx="97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11" name="Rectangle 1057"/>
            <p:cNvSpPr>
              <a:spLocks noChangeArrowheads="1"/>
            </p:cNvSpPr>
            <p:nvPr/>
          </p:nvSpPr>
          <p:spPr bwMode="auto">
            <a:xfrm>
              <a:off x="3216" y="2893"/>
              <a:ext cx="9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12" name="Rectangle 1058"/>
            <p:cNvSpPr>
              <a:spLocks noChangeArrowheads="1"/>
            </p:cNvSpPr>
            <p:nvPr/>
          </p:nvSpPr>
          <p:spPr bwMode="auto">
            <a:xfrm>
              <a:off x="3216" y="2528"/>
              <a:ext cx="9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13" name="Rectangle 1059"/>
            <p:cNvSpPr>
              <a:spLocks noChangeArrowheads="1"/>
            </p:cNvSpPr>
            <p:nvPr/>
          </p:nvSpPr>
          <p:spPr bwMode="auto">
            <a:xfrm>
              <a:off x="3216" y="1613"/>
              <a:ext cx="91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14" name="Rectangle 1060"/>
            <p:cNvSpPr>
              <a:spLocks noChangeArrowheads="1"/>
            </p:cNvSpPr>
            <p:nvPr/>
          </p:nvSpPr>
          <p:spPr bwMode="auto">
            <a:xfrm>
              <a:off x="3216" y="1248"/>
              <a:ext cx="9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15" name="Rectangle 1061"/>
            <p:cNvSpPr>
              <a:spLocks noChangeArrowheads="1"/>
            </p:cNvSpPr>
            <p:nvPr/>
          </p:nvSpPr>
          <p:spPr bwMode="auto">
            <a:xfrm>
              <a:off x="3216" y="1008"/>
              <a:ext cx="9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16" name="Rectangle 1062"/>
            <p:cNvSpPr>
              <a:spLocks noChangeArrowheads="1"/>
            </p:cNvSpPr>
            <p:nvPr/>
          </p:nvSpPr>
          <p:spPr bwMode="auto">
            <a:xfrm>
              <a:off x="4128" y="3258"/>
              <a:ext cx="120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>
                <a:latin typeface="Arial Narrow" charset="0"/>
              </a:endParaRPr>
            </a:p>
          </p:txBody>
        </p:sp>
        <p:sp>
          <p:nvSpPr>
            <p:cNvPr id="75817" name="Rectangle 1063"/>
            <p:cNvSpPr>
              <a:spLocks noChangeArrowheads="1"/>
            </p:cNvSpPr>
            <p:nvPr/>
          </p:nvSpPr>
          <p:spPr bwMode="auto">
            <a:xfrm>
              <a:off x="4128" y="2893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>
                <a:latin typeface="Arial Narrow" charset="0"/>
              </a:endParaRPr>
            </a:p>
          </p:txBody>
        </p:sp>
        <p:sp>
          <p:nvSpPr>
            <p:cNvPr id="75818" name="Rectangle 1064"/>
            <p:cNvSpPr>
              <a:spLocks noChangeArrowheads="1"/>
            </p:cNvSpPr>
            <p:nvPr/>
          </p:nvSpPr>
          <p:spPr bwMode="auto">
            <a:xfrm>
              <a:off x="4128" y="2528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>
                <a:latin typeface="Arial Narrow" charset="0"/>
              </a:endParaRPr>
            </a:p>
          </p:txBody>
        </p:sp>
        <p:sp>
          <p:nvSpPr>
            <p:cNvPr id="75819" name="Rectangle 1065"/>
            <p:cNvSpPr>
              <a:spLocks noChangeArrowheads="1"/>
            </p:cNvSpPr>
            <p:nvPr/>
          </p:nvSpPr>
          <p:spPr bwMode="auto">
            <a:xfrm>
              <a:off x="4128" y="2009"/>
              <a:ext cx="129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20" name="Rectangle 1066"/>
            <p:cNvSpPr>
              <a:spLocks noChangeArrowheads="1"/>
            </p:cNvSpPr>
            <p:nvPr/>
          </p:nvSpPr>
          <p:spPr bwMode="auto">
            <a:xfrm>
              <a:off x="4128" y="1613"/>
              <a:ext cx="120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21" name="Rectangle 1067"/>
            <p:cNvSpPr>
              <a:spLocks noChangeArrowheads="1"/>
            </p:cNvSpPr>
            <p:nvPr/>
          </p:nvSpPr>
          <p:spPr bwMode="auto">
            <a:xfrm>
              <a:off x="4128" y="1248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22" name="Rectangle 1068"/>
            <p:cNvSpPr>
              <a:spLocks noChangeArrowheads="1"/>
            </p:cNvSpPr>
            <p:nvPr/>
          </p:nvSpPr>
          <p:spPr bwMode="auto">
            <a:xfrm>
              <a:off x="4128" y="1008"/>
              <a:ext cx="12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SzPct val="80000"/>
              </a:pPr>
              <a:endParaRPr lang="en-US" sz="1600" b="1" dirty="0">
                <a:latin typeface="Arial Narrow" charset="0"/>
              </a:endParaRPr>
            </a:p>
          </p:txBody>
        </p:sp>
        <p:sp>
          <p:nvSpPr>
            <p:cNvPr id="75823" name="Line 1069"/>
            <p:cNvSpPr>
              <a:spLocks noChangeShapeType="1"/>
            </p:cNvSpPr>
            <p:nvPr/>
          </p:nvSpPr>
          <p:spPr bwMode="auto">
            <a:xfrm>
              <a:off x="336" y="1008"/>
              <a:ext cx="49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4" name="Line 1070"/>
            <p:cNvSpPr>
              <a:spLocks noChangeShapeType="1"/>
            </p:cNvSpPr>
            <p:nvPr/>
          </p:nvSpPr>
          <p:spPr bwMode="auto">
            <a:xfrm>
              <a:off x="336" y="1248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5" name="Line 1071"/>
            <p:cNvSpPr>
              <a:spLocks noChangeShapeType="1"/>
            </p:cNvSpPr>
            <p:nvPr/>
          </p:nvSpPr>
          <p:spPr bwMode="auto">
            <a:xfrm>
              <a:off x="336" y="1613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6" name="Line 1072"/>
            <p:cNvSpPr>
              <a:spLocks noChangeShapeType="1"/>
            </p:cNvSpPr>
            <p:nvPr/>
          </p:nvSpPr>
          <p:spPr bwMode="auto">
            <a:xfrm>
              <a:off x="336" y="2009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7" name="Line 1073"/>
            <p:cNvSpPr>
              <a:spLocks noChangeShapeType="1"/>
            </p:cNvSpPr>
            <p:nvPr/>
          </p:nvSpPr>
          <p:spPr bwMode="auto">
            <a:xfrm>
              <a:off x="336" y="2528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8" name="Line 1074"/>
            <p:cNvSpPr>
              <a:spLocks noChangeShapeType="1"/>
            </p:cNvSpPr>
            <p:nvPr/>
          </p:nvSpPr>
          <p:spPr bwMode="auto">
            <a:xfrm>
              <a:off x="336" y="2893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9" name="Line 1075"/>
            <p:cNvSpPr>
              <a:spLocks noChangeShapeType="1"/>
            </p:cNvSpPr>
            <p:nvPr/>
          </p:nvSpPr>
          <p:spPr bwMode="auto">
            <a:xfrm>
              <a:off x="336" y="3258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0" name="Line 1076"/>
            <p:cNvSpPr>
              <a:spLocks noChangeShapeType="1"/>
            </p:cNvSpPr>
            <p:nvPr/>
          </p:nvSpPr>
          <p:spPr bwMode="auto">
            <a:xfrm>
              <a:off x="336" y="3641"/>
              <a:ext cx="49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1" name="Line 1077"/>
            <p:cNvSpPr>
              <a:spLocks noChangeShapeType="1"/>
            </p:cNvSpPr>
            <p:nvPr/>
          </p:nvSpPr>
          <p:spPr bwMode="auto">
            <a:xfrm>
              <a:off x="336" y="1008"/>
              <a:ext cx="0" cy="26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2" name="Line 1078"/>
            <p:cNvSpPr>
              <a:spLocks noChangeShapeType="1"/>
            </p:cNvSpPr>
            <p:nvPr/>
          </p:nvSpPr>
          <p:spPr bwMode="auto">
            <a:xfrm>
              <a:off x="5328" y="1008"/>
              <a:ext cx="0" cy="26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3" name="Line 1079"/>
            <p:cNvSpPr>
              <a:spLocks noChangeShapeType="1"/>
            </p:cNvSpPr>
            <p:nvPr/>
          </p:nvSpPr>
          <p:spPr bwMode="auto">
            <a:xfrm>
              <a:off x="4128" y="1008"/>
              <a:ext cx="0" cy="2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4" name="Line 1080"/>
            <p:cNvSpPr>
              <a:spLocks noChangeShapeType="1"/>
            </p:cNvSpPr>
            <p:nvPr/>
          </p:nvSpPr>
          <p:spPr bwMode="auto">
            <a:xfrm>
              <a:off x="3216" y="1008"/>
              <a:ext cx="0" cy="2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5" name="Line 1081"/>
            <p:cNvSpPr>
              <a:spLocks noChangeShapeType="1"/>
            </p:cNvSpPr>
            <p:nvPr/>
          </p:nvSpPr>
          <p:spPr bwMode="auto">
            <a:xfrm>
              <a:off x="2496" y="1008"/>
              <a:ext cx="0" cy="2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6" name="Line 1082"/>
            <p:cNvSpPr>
              <a:spLocks noChangeShapeType="1"/>
            </p:cNvSpPr>
            <p:nvPr/>
          </p:nvSpPr>
          <p:spPr bwMode="auto">
            <a:xfrm>
              <a:off x="1776" y="1008"/>
              <a:ext cx="0" cy="2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7" name="Line 1083"/>
            <p:cNvSpPr>
              <a:spLocks noChangeShapeType="1"/>
            </p:cNvSpPr>
            <p:nvPr/>
          </p:nvSpPr>
          <p:spPr bwMode="auto">
            <a:xfrm>
              <a:off x="1008" y="1008"/>
              <a:ext cx="0" cy="2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68" name="Oval 1084"/>
          <p:cNvSpPr>
            <a:spLocks noChangeArrowheads="1"/>
          </p:cNvSpPr>
          <p:nvPr/>
        </p:nvSpPr>
        <p:spPr bwMode="auto">
          <a:xfrm>
            <a:off x="5029200" y="3124200"/>
            <a:ext cx="12954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47869" name="Rectangle 1085"/>
          <p:cNvSpPr>
            <a:spLocks noChangeArrowheads="1"/>
          </p:cNvSpPr>
          <p:nvPr/>
        </p:nvSpPr>
        <p:spPr bwMode="auto">
          <a:xfrm>
            <a:off x="228600" y="381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 sz="3600" b="1" dirty="0">
              <a:solidFill>
                <a:schemeClr val="tx2"/>
              </a:solidFill>
              <a:latin typeface="Arial" pitchFamily="22" charset="0"/>
              <a:ea typeface="+mn-ea"/>
              <a:cs typeface="+mn-cs"/>
            </a:endParaRPr>
          </a:p>
        </p:txBody>
      </p:sp>
      <p:sp>
        <p:nvSpPr>
          <p:cNvPr id="247870" name="Oval 1086"/>
          <p:cNvSpPr>
            <a:spLocks noChangeArrowheads="1"/>
          </p:cNvSpPr>
          <p:nvPr/>
        </p:nvSpPr>
        <p:spPr bwMode="auto">
          <a:xfrm>
            <a:off x="3779838" y="5119688"/>
            <a:ext cx="12954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" name="Rectangle 1"/>
          <p:cNvSpPr/>
          <p:nvPr/>
        </p:nvSpPr>
        <p:spPr>
          <a:xfrm>
            <a:off x="189448" y="381000"/>
            <a:ext cx="8476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800" b="1" dirty="0">
                <a:solidFill>
                  <a:schemeClr val="bg1"/>
                </a:solidFill>
              </a:rPr>
              <a:t>ஓய்வுநாள் - யூதர்களின்  முக்கியத்துவம்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167" y="1611868"/>
            <a:ext cx="11020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100" dirty="0"/>
              <a:t>விதைத்தல்</a:t>
            </a:r>
            <a:endParaRPr lang="en-GB" sz="1100" dirty="0"/>
          </a:p>
        </p:txBody>
      </p:sp>
      <p:sp>
        <p:nvSpPr>
          <p:cNvPr id="4" name="Rectangle 3"/>
          <p:cNvSpPr/>
          <p:nvPr/>
        </p:nvSpPr>
        <p:spPr>
          <a:xfrm>
            <a:off x="533400" y="1999255"/>
            <a:ext cx="841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உழுதல்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560717" y="2690297"/>
            <a:ext cx="87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ஆறுதல்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533400" y="3244334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 smtClean="0"/>
              <a:t>கதிர்களை</a:t>
            </a:r>
            <a:endParaRPr lang="en-US" sz="1200" dirty="0" smtClean="0"/>
          </a:p>
          <a:p>
            <a:r>
              <a:rPr lang="ta-IN" sz="1200" dirty="0" smtClean="0"/>
              <a:t> </a:t>
            </a:r>
            <a:r>
              <a:rPr lang="ta-IN" sz="1200" dirty="0"/>
              <a:t>கட்டல் 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486180" y="4060361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கதிரடித்தல்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493595" y="4697691"/>
            <a:ext cx="1138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பதறடித்தல்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573671" y="5267697"/>
            <a:ext cx="875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தெரிதல்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1590166" y="2644130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பதப்படுத்தல்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1632048" y="1618255"/>
            <a:ext cx="9813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அறைதல்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1616610" y="2126163"/>
            <a:ext cx="87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மாற்றல்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1622455" y="3257312"/>
            <a:ext cx="998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அவித்தல்</a:t>
            </a:r>
            <a:endParaRPr lang="en-GB" sz="1200" dirty="0"/>
          </a:p>
        </p:txBody>
      </p:sp>
      <p:sp>
        <p:nvSpPr>
          <p:cNvPr id="15" name="Rectangle 14"/>
          <p:cNvSpPr/>
          <p:nvPr/>
        </p:nvSpPr>
        <p:spPr>
          <a:xfrm>
            <a:off x="1632048" y="4085438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கம்பளி </a:t>
            </a:r>
            <a:endParaRPr lang="en-US" sz="1200" dirty="0" smtClean="0"/>
          </a:p>
          <a:p>
            <a:r>
              <a:rPr lang="ta-IN" sz="1200" dirty="0" smtClean="0"/>
              <a:t>வெட்டுதல்</a:t>
            </a:r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1632048" y="4697691"/>
            <a:ext cx="97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கம்பளி </a:t>
            </a:r>
            <a:endParaRPr lang="en-US" sz="1200" dirty="0" smtClean="0"/>
          </a:p>
          <a:p>
            <a:r>
              <a:rPr lang="ta-IN" sz="1200" dirty="0" smtClean="0"/>
              <a:t>கழுவுதல்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1689706" y="5159356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400" dirty="0"/>
              <a:t>கம்பளி </a:t>
            </a:r>
            <a:endParaRPr lang="en-US" sz="1400" dirty="0" smtClean="0"/>
          </a:p>
          <a:p>
            <a:r>
              <a:rPr lang="ta-IN" sz="1400" dirty="0" smtClean="0"/>
              <a:t>அடித்தல்</a:t>
            </a:r>
            <a:r>
              <a:rPr lang="ta-IN" dirty="0" smtClean="0"/>
              <a:t>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963589" y="1585267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கம்பளி </a:t>
            </a:r>
            <a:endParaRPr lang="en-US" sz="1200" dirty="0" smtClean="0"/>
          </a:p>
          <a:p>
            <a:r>
              <a:rPr lang="ta-IN" sz="1200" dirty="0" smtClean="0"/>
              <a:t>துணி</a:t>
            </a:r>
            <a:endParaRPr lang="en-GB" sz="1200" dirty="0"/>
          </a:p>
        </p:txBody>
      </p:sp>
      <p:sp>
        <p:nvSpPr>
          <p:cNvPr id="19" name="Rectangle 18"/>
          <p:cNvSpPr/>
          <p:nvPr/>
        </p:nvSpPr>
        <p:spPr>
          <a:xfrm>
            <a:off x="2963589" y="2091588"/>
            <a:ext cx="636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நூற்பு</a:t>
            </a:r>
            <a:endParaRPr lang="en-GB" sz="1200" dirty="0"/>
          </a:p>
        </p:txBody>
      </p:sp>
      <p:sp>
        <p:nvSpPr>
          <p:cNvPr id="20" name="Rectangle 19"/>
          <p:cNvSpPr/>
          <p:nvPr/>
        </p:nvSpPr>
        <p:spPr>
          <a:xfrm>
            <a:off x="2963589" y="2743277"/>
            <a:ext cx="718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நெசவு</a:t>
            </a:r>
            <a:endParaRPr lang="en-GB" sz="1200" dirty="0"/>
          </a:p>
        </p:txBody>
      </p:sp>
      <p:sp>
        <p:nvSpPr>
          <p:cNvPr id="21" name="Rectangle 20"/>
          <p:cNvSpPr/>
          <p:nvPr/>
        </p:nvSpPr>
        <p:spPr>
          <a:xfrm>
            <a:off x="2870352" y="3260862"/>
            <a:ext cx="12314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/>
              <a:t> </a:t>
            </a:r>
            <a:r>
              <a:rPr lang="en-US" dirty="0" smtClean="0"/>
              <a:t>2 </a:t>
            </a:r>
            <a:r>
              <a:rPr lang="ta-IN" sz="1200" dirty="0" smtClean="0"/>
              <a:t>சுழல்கள் </a:t>
            </a:r>
            <a:endParaRPr lang="en-US" sz="1200" dirty="0" smtClean="0"/>
          </a:p>
          <a:p>
            <a:r>
              <a:rPr lang="ta-IN" sz="1200" dirty="0" smtClean="0"/>
              <a:t>செய்யலாம் </a:t>
            </a:r>
            <a:endParaRPr lang="en-GB" sz="1200" dirty="0"/>
          </a:p>
        </p:txBody>
      </p:sp>
      <p:sp>
        <p:nvSpPr>
          <p:cNvPr id="22" name="Rectangle 21"/>
          <p:cNvSpPr/>
          <p:nvPr/>
        </p:nvSpPr>
        <p:spPr>
          <a:xfrm>
            <a:off x="2846891" y="4060361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2 </a:t>
            </a:r>
            <a:r>
              <a:rPr lang="ta-IN" sz="1200" dirty="0" smtClean="0"/>
              <a:t>இழைகள்</a:t>
            </a:r>
            <a:endParaRPr lang="en-US" sz="1200" dirty="0" smtClean="0"/>
          </a:p>
          <a:p>
            <a:r>
              <a:rPr lang="ta-IN" sz="1200" dirty="0" smtClean="0"/>
              <a:t> </a:t>
            </a:r>
            <a:r>
              <a:rPr lang="ta-IN" sz="1200" dirty="0"/>
              <a:t>நெசவு</a:t>
            </a:r>
            <a:endParaRPr lang="en-GB" sz="1200" dirty="0"/>
          </a:p>
        </p:txBody>
      </p:sp>
      <p:sp>
        <p:nvSpPr>
          <p:cNvPr id="23" name="Rectangle 22"/>
          <p:cNvSpPr/>
          <p:nvPr/>
        </p:nvSpPr>
        <p:spPr>
          <a:xfrm>
            <a:off x="2870352" y="4605358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 </a:t>
            </a:r>
            <a:r>
              <a:rPr lang="ta-IN" sz="1200" dirty="0" smtClean="0"/>
              <a:t>நூல்களை</a:t>
            </a:r>
            <a:endParaRPr lang="en-US" sz="1200" dirty="0" smtClean="0"/>
          </a:p>
          <a:p>
            <a:r>
              <a:rPr lang="ta-IN" sz="1200" dirty="0" smtClean="0"/>
              <a:t> </a:t>
            </a:r>
            <a:r>
              <a:rPr lang="ta-IN" sz="1200" dirty="0"/>
              <a:t>பிரிவு 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2851112" y="522153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கட்டல்</a:t>
            </a:r>
            <a:r>
              <a:rPr lang="ta-IN" dirty="0"/>
              <a:t> 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984625" y="1688812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அவிழ்தல் </a:t>
            </a:r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3946394" y="2091588"/>
            <a:ext cx="824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தையல்</a:t>
            </a:r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>
            <a:off x="3925539" y="2626205"/>
            <a:ext cx="939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கிழித்தல்</a:t>
            </a:r>
            <a:endParaRPr lang="en-GB" sz="1200" dirty="0"/>
          </a:p>
        </p:txBody>
      </p:sp>
      <p:sp>
        <p:nvSpPr>
          <p:cNvPr id="28" name="Rectangle 27"/>
          <p:cNvSpPr/>
          <p:nvPr/>
        </p:nvSpPr>
        <p:spPr>
          <a:xfrm>
            <a:off x="3934646" y="3244334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பிடித்தல்</a:t>
            </a:r>
            <a:endParaRPr lang="en-GB" sz="1200" dirty="0"/>
          </a:p>
        </p:txBody>
      </p:sp>
      <p:sp>
        <p:nvSpPr>
          <p:cNvPr id="29" name="Rectangle 28"/>
          <p:cNvSpPr/>
          <p:nvPr/>
        </p:nvSpPr>
        <p:spPr>
          <a:xfrm>
            <a:off x="3976194" y="4093262"/>
            <a:ext cx="1247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கொல்லுதல் </a:t>
            </a:r>
            <a:endParaRPr lang="en-GB" sz="1200" dirty="0"/>
          </a:p>
        </p:txBody>
      </p:sp>
      <p:sp>
        <p:nvSpPr>
          <p:cNvPr id="30" name="Rectangle 29"/>
          <p:cNvSpPr/>
          <p:nvPr/>
        </p:nvSpPr>
        <p:spPr>
          <a:xfrm>
            <a:off x="4028041" y="4697691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தாக்குதல்</a:t>
            </a:r>
            <a:r>
              <a:rPr lang="ta-IN" dirty="0"/>
              <a:t> 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3984625" y="5198421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 smtClean="0"/>
              <a:t>இறைச்சிக்கு</a:t>
            </a:r>
            <a:endParaRPr lang="en-US" sz="1200" dirty="0" smtClean="0"/>
          </a:p>
          <a:p>
            <a:r>
              <a:rPr lang="ta-IN" sz="1200" dirty="0" smtClean="0"/>
              <a:t> </a:t>
            </a:r>
            <a:r>
              <a:rPr lang="ta-IN" sz="1200" dirty="0"/>
              <a:t>உப்பிடல் </a:t>
            </a:r>
            <a:endParaRPr lang="en-GB" sz="1200" dirty="0"/>
          </a:p>
        </p:txBody>
      </p:sp>
      <p:sp>
        <p:nvSpPr>
          <p:cNvPr id="75776" name="Rectangle 75775"/>
          <p:cNvSpPr/>
          <p:nvPr/>
        </p:nvSpPr>
        <p:spPr>
          <a:xfrm>
            <a:off x="5141625" y="1571848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மறைவாக </a:t>
            </a:r>
            <a:endParaRPr lang="en-US" sz="1200" dirty="0" smtClean="0"/>
          </a:p>
          <a:p>
            <a:r>
              <a:rPr lang="ta-IN" sz="1200" dirty="0"/>
              <a:t>குணப்படுத்தல்</a:t>
            </a:r>
            <a:endParaRPr lang="en-GB" sz="1200" dirty="0"/>
          </a:p>
        </p:txBody>
      </p:sp>
      <p:sp>
        <p:nvSpPr>
          <p:cNvPr id="75779" name="Rectangle 75778"/>
          <p:cNvSpPr/>
          <p:nvPr/>
        </p:nvSpPr>
        <p:spPr>
          <a:xfrm>
            <a:off x="5141625" y="2022169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 smtClean="0"/>
              <a:t>மறைவாக</a:t>
            </a:r>
            <a:endParaRPr lang="en-US" sz="1200" dirty="0" smtClean="0"/>
          </a:p>
          <a:p>
            <a:r>
              <a:rPr lang="ta-IN" sz="1200" dirty="0" smtClean="0"/>
              <a:t> </a:t>
            </a:r>
            <a:r>
              <a:rPr lang="ta-IN" sz="1200" dirty="0"/>
              <a:t>உரசல்</a:t>
            </a:r>
            <a:endParaRPr lang="en-GB" sz="1200" dirty="0"/>
          </a:p>
        </p:txBody>
      </p:sp>
      <p:sp>
        <p:nvSpPr>
          <p:cNvPr id="75780" name="Rectangle 75779"/>
          <p:cNvSpPr/>
          <p:nvPr/>
        </p:nvSpPr>
        <p:spPr>
          <a:xfrm>
            <a:off x="5127625" y="2639353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மறைத்து </a:t>
            </a:r>
            <a:endParaRPr lang="en-US" sz="1200" dirty="0" smtClean="0"/>
          </a:p>
          <a:p>
            <a:r>
              <a:rPr lang="ta-IN" sz="1200" dirty="0" smtClean="0"/>
              <a:t>வெட்டல் </a:t>
            </a:r>
            <a:endParaRPr lang="en-GB" sz="1200" dirty="0"/>
          </a:p>
        </p:txBody>
      </p:sp>
      <p:sp>
        <p:nvSpPr>
          <p:cNvPr id="247840" name="Rectangle 247839"/>
          <p:cNvSpPr/>
          <p:nvPr/>
        </p:nvSpPr>
        <p:spPr>
          <a:xfrm>
            <a:off x="5148007" y="321085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a-IN" sz="1100" dirty="0"/>
              <a:t>2 அல்லது அதற்கு </a:t>
            </a:r>
            <a:endParaRPr lang="en-US" sz="1100" dirty="0" smtClean="0"/>
          </a:p>
          <a:p>
            <a:r>
              <a:rPr lang="ta-IN" sz="1100" dirty="0" smtClean="0"/>
              <a:t>மேற்பட்ட எழுத்து</a:t>
            </a:r>
            <a:endParaRPr lang="en-US" sz="1100" dirty="0" smtClean="0"/>
          </a:p>
          <a:p>
            <a:r>
              <a:rPr lang="ta-IN" sz="1100" dirty="0" smtClean="0"/>
              <a:t>க்களை </a:t>
            </a:r>
            <a:r>
              <a:rPr lang="ta-IN" sz="1100" dirty="0"/>
              <a:t>எழுதுதல்</a:t>
            </a:r>
            <a:endParaRPr lang="en-GB" sz="1100" dirty="0"/>
          </a:p>
        </p:txBody>
      </p:sp>
      <p:sp>
        <p:nvSpPr>
          <p:cNvPr id="247841" name="Rectangle 247840"/>
          <p:cNvSpPr/>
          <p:nvPr/>
        </p:nvSpPr>
        <p:spPr>
          <a:xfrm>
            <a:off x="5148007" y="401419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a-IN" sz="1000" dirty="0"/>
              <a:t>2 அல்லது </a:t>
            </a:r>
            <a:r>
              <a:rPr lang="ta-IN" sz="1000" dirty="0" smtClean="0"/>
              <a:t>அதற்</a:t>
            </a:r>
            <a:endParaRPr lang="en-US" sz="1000" dirty="0" smtClean="0"/>
          </a:p>
          <a:p>
            <a:r>
              <a:rPr lang="ta-IN" sz="1000" dirty="0" smtClean="0"/>
              <a:t>கு </a:t>
            </a:r>
            <a:r>
              <a:rPr lang="ta-IN" sz="1000" dirty="0"/>
              <a:t>மேற்பட்ட </a:t>
            </a:r>
            <a:r>
              <a:rPr lang="ta-IN" sz="1000" dirty="0" smtClean="0"/>
              <a:t>எழு</a:t>
            </a:r>
            <a:endParaRPr lang="en-US" sz="1000" dirty="0" smtClean="0"/>
          </a:p>
          <a:p>
            <a:r>
              <a:rPr lang="ta-IN" sz="1000" dirty="0" smtClean="0"/>
              <a:t>த்துக்களை அழி</a:t>
            </a:r>
            <a:endParaRPr lang="en-US" sz="1000" dirty="0" smtClean="0"/>
          </a:p>
          <a:p>
            <a:r>
              <a:rPr lang="ta-IN" sz="1000" dirty="0" smtClean="0"/>
              <a:t>த்தல்</a:t>
            </a:r>
            <a:endParaRPr lang="en-GB" sz="1000" dirty="0"/>
          </a:p>
        </p:txBody>
      </p:sp>
      <p:sp>
        <p:nvSpPr>
          <p:cNvPr id="247842" name="Rectangle 247841"/>
          <p:cNvSpPr/>
          <p:nvPr/>
        </p:nvSpPr>
        <p:spPr>
          <a:xfrm>
            <a:off x="5200574" y="4723091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கட்டல்</a:t>
            </a:r>
            <a:r>
              <a:rPr lang="ta-IN" dirty="0"/>
              <a:t> </a:t>
            </a:r>
            <a:endParaRPr lang="en-GB" dirty="0"/>
          </a:p>
        </p:txBody>
      </p:sp>
      <p:sp>
        <p:nvSpPr>
          <p:cNvPr id="247843" name="Rectangle 247842"/>
          <p:cNvSpPr/>
          <p:nvPr/>
        </p:nvSpPr>
        <p:spPr>
          <a:xfrm>
            <a:off x="5127625" y="5223498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எதையும் </a:t>
            </a:r>
            <a:endParaRPr lang="en-US" sz="1200" dirty="0" smtClean="0"/>
          </a:p>
          <a:p>
            <a:r>
              <a:rPr lang="ta-IN" sz="1200" dirty="0" smtClean="0"/>
              <a:t>கீழே </a:t>
            </a:r>
            <a:r>
              <a:rPr lang="ta-IN" sz="1200" dirty="0"/>
              <a:t>கிழித்தல் </a:t>
            </a:r>
            <a:endParaRPr lang="en-GB" sz="1200" dirty="0"/>
          </a:p>
        </p:txBody>
      </p:sp>
      <p:sp>
        <p:nvSpPr>
          <p:cNvPr id="247844" name="Rectangle 247843"/>
          <p:cNvSpPr/>
          <p:nvPr/>
        </p:nvSpPr>
        <p:spPr>
          <a:xfrm>
            <a:off x="6720510" y="1670835"/>
            <a:ext cx="1426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தீ அணைத்தல் </a:t>
            </a:r>
            <a:endParaRPr lang="en-GB" sz="1200" dirty="0"/>
          </a:p>
        </p:txBody>
      </p:sp>
      <p:sp>
        <p:nvSpPr>
          <p:cNvPr id="247845" name="Rectangle 247844"/>
          <p:cNvSpPr/>
          <p:nvPr/>
        </p:nvSpPr>
        <p:spPr>
          <a:xfrm>
            <a:off x="6596944" y="2093281"/>
            <a:ext cx="1757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200" dirty="0"/>
              <a:t>தீயை கையாள்வது</a:t>
            </a:r>
            <a:endParaRPr lang="en-GB" sz="1200" dirty="0"/>
          </a:p>
        </p:txBody>
      </p:sp>
      <p:sp>
        <p:nvSpPr>
          <p:cNvPr id="247846" name="Rectangle 247845"/>
          <p:cNvSpPr/>
          <p:nvPr/>
        </p:nvSpPr>
        <p:spPr>
          <a:xfrm>
            <a:off x="6579943" y="25860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a-IN" sz="1200" dirty="0"/>
              <a:t>ஒரு வேலையின் </a:t>
            </a:r>
            <a:r>
              <a:rPr lang="ta-IN" sz="1200" dirty="0" smtClean="0"/>
              <a:t>மீது</a:t>
            </a:r>
            <a:endParaRPr lang="en-US" sz="1200" dirty="0" smtClean="0"/>
          </a:p>
          <a:p>
            <a:r>
              <a:rPr lang="ta-IN" sz="1200" dirty="0" smtClean="0"/>
              <a:t> </a:t>
            </a:r>
            <a:r>
              <a:rPr lang="ta-IN" sz="1200" dirty="0"/>
              <a:t>இறுதி காரியத்தை </a:t>
            </a:r>
            <a:endParaRPr lang="en-US" sz="1200" dirty="0" smtClean="0"/>
          </a:p>
          <a:p>
            <a:r>
              <a:rPr lang="ta-IN" sz="1200" dirty="0" smtClean="0"/>
              <a:t>செய்தல்</a:t>
            </a:r>
            <a:endParaRPr lang="en-GB" sz="1200" dirty="0"/>
          </a:p>
        </p:txBody>
      </p:sp>
      <p:sp>
        <p:nvSpPr>
          <p:cNvPr id="247847" name="Rectangle 247846"/>
          <p:cNvSpPr/>
          <p:nvPr/>
        </p:nvSpPr>
        <p:spPr>
          <a:xfrm>
            <a:off x="6575425" y="32443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a-IN" sz="1200" dirty="0"/>
              <a:t>ஒரு தனியார் மற்றும் </a:t>
            </a:r>
            <a:endParaRPr lang="en-US" sz="1200" dirty="0" smtClean="0"/>
          </a:p>
          <a:p>
            <a:r>
              <a:rPr lang="ta-IN" sz="1200" dirty="0" smtClean="0"/>
              <a:t>பொது </a:t>
            </a:r>
            <a:r>
              <a:rPr lang="ta-IN" sz="1200" dirty="0"/>
              <a:t>இடத்துக்கு ஒரு </a:t>
            </a:r>
            <a:endParaRPr lang="en-US" sz="1200" dirty="0" smtClean="0"/>
          </a:p>
          <a:p>
            <a:r>
              <a:rPr lang="ta-IN" sz="1200" dirty="0" smtClean="0"/>
              <a:t>பொருளைக் கொண்டு</a:t>
            </a:r>
            <a:endParaRPr lang="en-US" sz="1200" dirty="0" smtClean="0"/>
          </a:p>
          <a:p>
            <a:r>
              <a:rPr lang="ta-IN" sz="1200" dirty="0" smtClean="0"/>
              <a:t>செல்லும் </a:t>
            </a:r>
            <a:endParaRPr lang="en-GB" sz="1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24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"/>
                                        <p:tgtEl>
                                          <p:spTgt spid="24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68" grpId="0" animBg="1"/>
      <p:bldP spid="2478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585158" y="1700808"/>
            <a:ext cx="7924800" cy="3505200"/>
          </a:xfrm>
        </p:spPr>
        <p:txBody>
          <a:bodyPr/>
          <a:lstStyle/>
          <a:p>
            <a:pPr marL="508000" indent="-5080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ஒவ்வோரு சாபதிலும் மூன்று பண்டிகை உணவை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உண்பர்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eaLnBrk="1" hangingPunct="1">
              <a:lnSpc>
                <a:spcPct val="90000"/>
              </a:lnSpc>
              <a:spcBef>
                <a:spcPct val="40000"/>
              </a:spcBef>
            </a:pP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எல்லா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யூதர்களும் ஜெப ஆலயத்துக்கு வரும் படி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உந்தப்படுவர்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eaLnBrk="1" hangingPunct="1">
              <a:lnSpc>
                <a:spcPct val="90000"/>
              </a:lnSpc>
              <a:spcBef>
                <a:spcPct val="40000"/>
              </a:spcBef>
            </a:pP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சாபத்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நாட்களில் நடவடிக்கைகள்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ஊக்கமளிக்கப்படும்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8835" name="Rectangle 1027"/>
          <p:cNvSpPr>
            <a:spLocks noChangeArrowheads="1"/>
          </p:cNvSpPr>
          <p:nvPr/>
        </p:nvSpPr>
        <p:spPr bwMode="auto">
          <a:xfrm>
            <a:off x="585158" y="228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 sz="3600" b="1" dirty="0">
              <a:solidFill>
                <a:schemeClr val="tx2"/>
              </a:solidFill>
              <a:latin typeface="Arial" pitchFamily="22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26" y="438834"/>
            <a:ext cx="8443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800" dirty="0">
                <a:solidFill>
                  <a:schemeClr val="bg1"/>
                </a:solidFill>
              </a:rPr>
              <a:t>ஓய்வுநாள் - யூதர்களின்  முக்கியத்துவம்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"/>
                                        <p:tgtEl>
                                          <p:spTgt spid="24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"/>
                                        <p:tgtEl>
                                          <p:spTgt spid="24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337177" cy="914400"/>
          </a:xfrm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a-IN" sz="2800" b="1" dirty="0">
                <a:ea typeface="+mj-ea"/>
                <a:cs typeface="+mj-cs"/>
              </a:rPr>
              <a:t>ஓய்வுநாள் - யூதர்களின்  முக்கியத்துவம்</a:t>
            </a:r>
            <a:r>
              <a:rPr lang="ta-IN" sz="3600" b="1" dirty="0">
                <a:ea typeface="+mj-ea"/>
                <a:cs typeface="+mj-cs"/>
              </a:rPr>
              <a:t/>
            </a:r>
            <a:br>
              <a:rPr lang="ta-IN" sz="3600" b="1" dirty="0">
                <a:ea typeface="+mj-ea"/>
                <a:cs typeface="+mj-cs"/>
              </a:rPr>
            </a:br>
            <a:endParaRPr lang="en-US" sz="3600" b="1" dirty="0">
              <a:ea typeface="+mj-ea"/>
              <a:cs typeface="+mj-cs"/>
            </a:endParaRPr>
          </a:p>
        </p:txBody>
      </p:sp>
      <p:graphicFrame>
        <p:nvGraphicFramePr>
          <p:cNvPr id="4608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7211"/>
              </p:ext>
            </p:extLst>
          </p:nvPr>
        </p:nvGraphicFramePr>
        <p:xfrm>
          <a:off x="457200" y="1520825"/>
          <a:ext cx="8153400" cy="5090110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469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ஊக்கமளிக்கப்படும்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நடவடிக்கைகள்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ஊக்கமளிக்கப்படும்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நடவடிக்கைகள்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கட்டாயமில்லை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7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குடும்பத்தையும் நண்பர்களையும் சந்திப்பதற்கு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குறிப்பிட்ட அளவு தூரம்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சாப்பிடும் போது நாட்டுப்புற பாடல்களைப் பாடுவது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பலகைகளில் விளையாட்டுகள் விளையாடல்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நெருங்கிய உறவின் முறையுடன் சாபத் கழிக்க முடியும்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வாசிப்பு, படிப்பது, தோரா மற்றும் வர்ணனையைப் பற்றி விவாதித்தல்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நவீன யூத அறிவியல்களை படிதல்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4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ஜெப ஆலயத்திற்க்கு போகல்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கணவன் மனைவி இடையே உடலுறவு முடியும்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Kabbalah)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நடப்பதற்க்கு அல்லது மலை ஏற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முடியும்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குடும்பம் மற்றும் நண்பர்களை குறைந்தது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சப்பாத் பண்டிகைக்கு உணவு கொடுத்து தங்கவைத்தல்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செல்லப்பிராணிகளுடன் நேரம் செலவழித்தல்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a-I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(நவீன மரபுவழி / கன்சர்வேடிவ்)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676400"/>
            <a:ext cx="8215312" cy="3810000"/>
          </a:xfrm>
        </p:spPr>
        <p:txBody>
          <a:bodyPr/>
          <a:lstStyle/>
          <a:p>
            <a:pPr marL="465138" indent="-465138" eaLnBrk="1" hangingPunct="1">
              <a:buNone/>
            </a:pPr>
            <a:r>
              <a:rPr lang="ta-IN" sz="2000" b="1" u="sng" dirty="0">
                <a:latin typeface="Arial" charset="0"/>
                <a:ea typeface="ＭＳ Ｐゴシック" charset="0"/>
                <a:cs typeface="ＭＳ Ｐゴシック" charset="0"/>
              </a:rPr>
              <a:t>வெஸ்ட்மினிஸ்டர் விசுவாசத்தின் வாக்குமூலம் </a:t>
            </a:r>
            <a:r>
              <a:rPr lang="en-US" sz="20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u="sng" dirty="0">
                <a:latin typeface="Arial" charset="0"/>
                <a:ea typeface="ＭＳ Ｐゴシック" charset="0"/>
                <a:cs typeface="ＭＳ Ｐゴシック" charset="0"/>
              </a:rPr>
              <a:t>(27.7)</a:t>
            </a:r>
          </a:p>
          <a:p>
            <a:pPr marL="465138" indent="-465138" eaLnBrk="1" hangingPunct="1"/>
            <a:r>
              <a:rPr lang="en-US" sz="2800" b="1" i="1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ta-IN" sz="2400" b="1" i="1" dirty="0">
                <a:latin typeface="Arial" charset="0"/>
                <a:ea typeface="ＭＳ Ｐゴシック" charset="0"/>
                <a:cs typeface="ＭＳ Ｐゴシック" charset="0"/>
              </a:rPr>
              <a:t>இயற்கையின் விதி என்பது பொதுவாக </a:t>
            </a:r>
            <a:r>
              <a:rPr lang="ta-IN" sz="2400" b="1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கர்த்தரை ஆராதிப்பதற்காக </a:t>
            </a:r>
            <a:r>
              <a:rPr lang="ta-IN" sz="2400" b="1" i="1" dirty="0">
                <a:latin typeface="Arial" charset="0"/>
                <a:ea typeface="ＭＳ Ｐゴシック" charset="0"/>
                <a:cs typeface="ＭＳ Ｐゴシック" charset="0"/>
              </a:rPr>
              <a:t>ஒரு குறிப்பிட்ட கால அளவை ஒதுக்கி வைக்க வேண்டும்; </a:t>
            </a:r>
            <a:r>
              <a:rPr lang="ta-IN" sz="2400" b="1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அவரது வார்த்தை </a:t>
            </a:r>
            <a:r>
              <a:rPr lang="ta-IN" sz="2400" b="1" i="1" dirty="0">
                <a:latin typeface="Arial" charset="0"/>
                <a:ea typeface="ＭＳ Ｐゴシック" charset="0"/>
                <a:cs typeface="ＭＳ Ｐゴシック" charset="0"/>
              </a:rPr>
              <a:t>ஒரு நேர்மறை ஒழுக்க மற்றும் நிரந்தர கட்டளை மூலம் அனைத்து வயது அனைத்து ஆண்களும் </a:t>
            </a:r>
            <a:r>
              <a:rPr lang="ta-IN" sz="2400" b="1" i="1" dirty="0" smtClean="0">
                <a:latin typeface="Arial" charset="0"/>
                <a:ea typeface="ＭＳ Ｐゴシック" charset="0"/>
                <a:cs typeface="ＭＳ Ｐゴシック" charset="0"/>
              </a:rPr>
              <a:t>கட்டாயப்படுத்தி</a:t>
            </a:r>
            <a:r>
              <a:rPr lang="en-US" sz="2400" b="1" i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ta-IN" sz="2400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400" b="1" i="1" dirty="0">
                <a:latin typeface="Arial" charset="0"/>
                <a:ea typeface="ＭＳ Ｐゴシック" charset="0"/>
                <a:cs typeface="ＭＳ Ｐゴシック" charset="0"/>
              </a:rPr>
              <a:t>குறிப்பாக அவர் ஏழு நாளில் </a:t>
            </a:r>
            <a:r>
              <a:rPr lang="ta-IN" sz="2400" b="1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ஒரு நாளை </a:t>
            </a:r>
            <a:r>
              <a:rPr lang="ta-IN" sz="2400" b="1" i="1" dirty="0">
                <a:latin typeface="Arial" charset="0"/>
                <a:ea typeface="ＭＳ Ｐゴシック" charset="0"/>
                <a:cs typeface="ＭＳ Ｐゴシック" charset="0"/>
              </a:rPr>
              <a:t>அவருக்கு பரிசுத்தமான ஓய்வுநாளாக வைக்க கட்டளையிடுள்ளார். </a:t>
            </a:r>
            <a:r>
              <a:rPr lang="en-US" sz="2400" b="1" i="1" dirty="0" smtClean="0">
                <a:latin typeface="Arial" charset="0"/>
                <a:ea typeface="ＭＳ Ｐゴシック" charset="0"/>
                <a:cs typeface="ＭＳ Ｐゴシック" charset="0"/>
              </a:rPr>
              <a:t>…”</a:t>
            </a:r>
            <a:endParaRPr lang="en-US" sz="2400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3" y="228600"/>
            <a:ext cx="8705601" cy="914400"/>
          </a:xfrm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a-IN" sz="2400" b="1" dirty="0">
                <a:ea typeface="+mj-ea"/>
                <a:cs typeface="+mj-cs"/>
              </a:rPr>
              <a:t>ஓய்வுநாள்- கிறிஸ்த்தவர்களின் முக்கியத்துவம்</a:t>
            </a:r>
            <a:endParaRPr lang="en-US" sz="2400" b="1" dirty="0"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26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ta-IN" sz="2400" b="1" u="sng" dirty="0">
                <a:latin typeface="Arial" charset="0"/>
                <a:ea typeface="ＭＳ Ｐゴシック" charset="0"/>
                <a:cs typeface="ＭＳ Ｐゴシック" charset="0"/>
              </a:rPr>
              <a:t>வெஸ்ட்மினிஸ்டர் விசுவாசத்தின் வாக்குமூலம்  (</a:t>
            </a:r>
            <a:r>
              <a:rPr lang="ta-IN" sz="24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27.</a:t>
            </a:r>
            <a:r>
              <a:rPr lang="en-US" sz="24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8</a:t>
            </a:r>
            <a:r>
              <a:rPr lang="ta-IN" sz="24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400" b="1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b="1" i="1" dirty="0" smtClean="0">
                <a:latin typeface="Arial" charset="0"/>
                <a:ea typeface="ＭＳ Ｐゴシック" charset="0"/>
                <a:cs typeface="ＭＳ Ｐゴシック" charset="0"/>
              </a:rPr>
              <a:t>“.</a:t>
            </a:r>
            <a:r>
              <a:rPr lang="ta-IN" sz="2800" b="1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400" b="1" i="1" dirty="0">
                <a:latin typeface="Arial" charset="0"/>
                <a:ea typeface="ＭＳ Ｐゴシック" charset="0"/>
                <a:cs typeface="ＭＳ Ｐゴシック" charset="0"/>
              </a:rPr>
              <a:t>இந்த சப்பாத் ஆண்டவருக்குப் பரிசுத்தமானதாகக் காணப்படுகின்றது. மனிதர்கள் தங்கள் பொது விவகாரங்களை ஒழுங்குபடுத்தியபோதும் நாள்தோறும் தங்கள் சொந்த கிரியைகள் வார்த்தைகள் எண்ணங்கள் தங்கள் உலக வேலைகள் மற்றும் பொழுதுபோக்குகளை விடுத்தது </a:t>
            </a:r>
            <a:r>
              <a:rPr lang="ta-IN" sz="2400" b="1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தங்கள் இதயங்களைத் தயார்படுத்தியபோதும் </a:t>
            </a:r>
            <a:r>
              <a:rPr lang="ta-IN" sz="2400" b="1" i="1" dirty="0">
                <a:latin typeface="Arial" charset="0"/>
                <a:ea typeface="ＭＳ Ｐゴシック" charset="0"/>
                <a:cs typeface="ＭＳ Ｐゴシック" charset="0"/>
              </a:rPr>
              <a:t>தனியான பொதுவானான் ஆராதனையும் </a:t>
            </a:r>
            <a:r>
              <a:rPr lang="en-US" sz="2400" b="1" i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ta-IN" sz="2400" b="1" i="1" dirty="0" smtClean="0">
                <a:latin typeface="Arial" charset="0"/>
                <a:ea typeface="ＭＳ Ｐゴシック" charset="0"/>
                <a:cs typeface="ＭＳ Ｐゴシック" charset="0"/>
              </a:rPr>
              <a:t>அத்துடன் </a:t>
            </a:r>
            <a:r>
              <a:rPr lang="ta-IN" sz="2400" b="1" i="1" dirty="0">
                <a:latin typeface="Arial" charset="0"/>
                <a:ea typeface="ＭＳ Ｐゴシック" charset="0"/>
                <a:cs typeface="ＭＳ Ｐゴシック" charset="0"/>
              </a:rPr>
              <a:t>இரக்கம் காண்பிப்பதும் அவசியம். </a:t>
            </a:r>
            <a:r>
              <a:rPr lang="en-US" sz="2400" b="1" i="1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400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76200" y="2286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 sz="3600" b="1" dirty="0">
              <a:solidFill>
                <a:schemeClr val="tx2"/>
              </a:solidFill>
              <a:latin typeface="Arial" pitchFamily="22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440" y="438833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400" b="1" dirty="0" smtClean="0">
                <a:solidFill>
                  <a:schemeClr val="bg1"/>
                </a:solidFill>
              </a:rPr>
              <a:t>ஓய்வுநாள்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ta-IN" sz="2400" b="1" dirty="0" smtClean="0">
                <a:solidFill>
                  <a:schemeClr val="bg1"/>
                </a:solidFill>
              </a:rPr>
              <a:t>- </a:t>
            </a:r>
            <a:r>
              <a:rPr lang="ta-IN" sz="2400" b="1" dirty="0">
                <a:solidFill>
                  <a:schemeClr val="bg1"/>
                </a:solidFill>
              </a:rPr>
              <a:t>கிறிஸ்த்தவர்களின் முக்கியத்துவம்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"/>
                                        <p:tgtEl>
                                          <p:spTgt spid="25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"/>
                                        <p:tgtEl>
                                          <p:spTgt spid="251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292_IMG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333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/>
          <a:lstStyle/>
          <a:p>
            <a:pPr marL="509588" indent="-509588" algn="l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ta-IN" sz="28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இஸ்ரவேலர் கர்த்தருடன் ஒரு பரிசுத்தமாய் நடக்க </a:t>
            </a:r>
            <a:r>
              <a:rPr lang="ta-IN" sz="2800" b="1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விரும்பினர் </a:t>
            </a:r>
            <a:r>
              <a:rPr lang="en-US" sz="3600" b="1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..</a:t>
            </a:r>
            <a:endParaRPr lang="en-US" sz="4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143000" y="1916832"/>
            <a:ext cx="7848600" cy="463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ta-IN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சகல யூத ஆண்களும் தங்கள் கர்த்தரின் ஆசீர்வாதங்களை </a:t>
            </a:r>
            <a:r>
              <a:rPr lang="ta-IN" altLang="zh-C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ஞாபகப்படுத்த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,</a:t>
            </a:r>
            <a:r>
              <a:rPr lang="ta-IN" altLang="zh-C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 </a:t>
            </a:r>
            <a:r>
              <a:rPr lang="ta-IN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மூன்று வருடாந்திர பண்டிகைகைகளில் கலந்து கொண்டனர்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(</a:t>
            </a:r>
            <a:r>
              <a:rPr lang="ta-IN" altLang="zh-C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யாத்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23:14-19</a:t>
            </a: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).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宋体" charset="0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ta-IN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பரிசுத்த ஆண்டவருக்கு இஸ்ரவேல் ஜனம் உடன்படிக்கையின் அடையாளமாக இருப்பதால் சாபாத் கர்த்தரின் முக்கிய கட்டளை.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(</a:t>
            </a: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31:12-17).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宋体" charset="0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ta-IN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ஓய்வு நாளின் ஒரு மீறல் சாபாத்தின் நாளில் நெருப்பு மூட்டலாகும்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(</a:t>
            </a: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35:1-3).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Flowers 05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52736"/>
            <a:ext cx="8991600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II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.</a:t>
            </a:r>
            <a:r>
              <a:rPr lang="ta-IN" sz="28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நம்முடைய வாழ்க்கையில் கர்த்தருடைய வேலையை மீளவும் </a:t>
            </a:r>
            <a:r>
              <a:rPr lang="ta-IN" sz="2800" b="1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பிரதிபலிக்க </a:t>
            </a:r>
            <a:r>
              <a:rPr lang="ta-IN" sz="28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பரிசுத்த காலங்கள் நமக்கு தேவை </a:t>
            </a:r>
            <a:r>
              <a:rPr lang="en-US" altLang="zh-CN" sz="2800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.</a:t>
            </a:r>
            <a:br>
              <a:rPr lang="en-US" altLang="zh-CN" sz="2800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</a:br>
            <a:r>
              <a:rPr lang="en-US" altLang="zh-CN" sz="2800" b="1" dirty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/>
            </a:r>
            <a:br>
              <a:rPr lang="en-US" altLang="zh-CN" sz="2800" b="1" dirty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</a:br>
            <a:endParaRPr lang="en-US" sz="28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115616" y="2348880"/>
            <a:ext cx="78486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ta-I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பரிசுத்த காலங்கள்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?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ta-I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இஸ்ரவேலை போல் நமக்கும் ஓய்வு எடுக்கும் வருடாவருடம் கொண்டாட்டம் </a:t>
            </a:r>
            <a:r>
              <a:rPr lang="ta-I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வேண்டும்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ta-I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இஸ்ரவேலை போல் நமக்கும் ஓய்வு எடுக்கும் வாரவாரம் கொண்டாட்டம் வேண்டும்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27028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ahoma" pitchFamily="22" charset="-52"/>
              <a:ea typeface="+mn-ea"/>
              <a:cs typeface="+mn-cs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89524" y="83814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a-IN" altLang="zh-CN" b="1" dirty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இதன் </a:t>
            </a:r>
            <a:r>
              <a:rPr lang="ta-IN" altLang="zh-CN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பொருள்</a:t>
            </a:r>
            <a:r>
              <a:rPr lang="en-US" altLang="zh-CN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:</a:t>
            </a:r>
            <a:r>
              <a:rPr lang="ta-IN" altLang="zh-CN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 </a:t>
            </a:r>
            <a:r>
              <a:rPr lang="ta-IN" altLang="zh-CN" b="1" dirty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பரிசுத்தத்திதற்க்காக விடுமுறை எடுத்தால் </a:t>
            </a:r>
            <a:r>
              <a:rPr lang="en-US" altLang="zh-CN" b="1" dirty="0" smtClean="0">
                <a:solidFill>
                  <a:schemeClr val="tx1"/>
                </a:solidFill>
                <a:latin typeface="Arial"/>
                <a:ea typeface="宋体" charset="0"/>
                <a:cs typeface="Arial"/>
              </a:rPr>
              <a:t>!</a:t>
            </a:r>
            <a:endParaRPr lang="en-US" b="1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a-IN" b="1" dirty="0">
                <a:latin typeface="Arial"/>
                <a:ea typeface="ＭＳ Ｐゴシック" charset="0"/>
                <a:cs typeface="Arial"/>
              </a:rPr>
              <a:t>விவாதக் கேள்விகள்</a:t>
            </a:r>
            <a:endParaRPr lang="en-US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458200" cy="410716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ta-IN" altLang="zh-CN" sz="2800" b="1" dirty="0">
                <a:latin typeface="Arial"/>
                <a:ea typeface="宋体" charset="0"/>
                <a:cs typeface="Arial"/>
              </a:rPr>
              <a:t>நாம் ஓய்வெடுக்க நேரம் இல்லை என்று புகார் செய்யும் போது நாங்கள் உண்மையில் என்ன சொல்கிறோம்</a:t>
            </a:r>
            <a:r>
              <a:rPr lang="ta-IN" altLang="zh-CN" sz="2800" b="1" dirty="0" smtClean="0">
                <a:latin typeface="Arial"/>
                <a:ea typeface="宋体" charset="0"/>
                <a:cs typeface="Arial"/>
              </a:rPr>
              <a:t>?</a:t>
            </a:r>
            <a:endParaRPr lang="en-US" altLang="zh-CN" sz="2800" b="1" dirty="0" smtClean="0">
              <a:latin typeface="Arial"/>
              <a:ea typeface="宋体" charset="0"/>
              <a:cs typeface="Arial"/>
            </a:endParaRPr>
          </a:p>
          <a:p>
            <a:pPr marL="0" indent="0" eaLnBrk="1" hangingPunct="1">
              <a:buNone/>
              <a:defRPr/>
            </a:pPr>
            <a:endParaRPr lang="en-US" altLang="zh-CN" sz="2800" b="1" dirty="0" smtClean="0">
              <a:latin typeface="Arial"/>
              <a:ea typeface="宋体" charset="0"/>
              <a:cs typeface="Arial"/>
            </a:endParaRPr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ta-IN" altLang="zh-CN" sz="2800" b="1" dirty="0">
                <a:latin typeface="Arial"/>
                <a:ea typeface="宋体" charset="0"/>
                <a:cs typeface="Arial"/>
              </a:rPr>
              <a:t>நேரத்தை பரிசுத்தமாக்குவதற்கு கர்த்தர்  உங்களுக்கு என்ன சொல்கிறார்?</a:t>
            </a:r>
            <a:endParaRPr lang="en-US" altLang="zh-CN" sz="2800" b="1" dirty="0"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 descr="torah scro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-26988"/>
            <a:ext cx="914876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713" cy="1143000"/>
          </a:xfrm>
          <a:solidFill>
            <a:schemeClr val="bg1">
              <a:lumMod val="50000"/>
            </a:schemeClr>
          </a:solidFill>
          <a:effectLst>
            <a:outerShdw blurRad="63500" dist="38099" dir="2700000" algn="ctr" rotWithShape="0">
              <a:srgbClr val="0604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a-IN" sz="5400" b="1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ஜெப ஆலயம் </a:t>
            </a:r>
            <a:endParaRPr lang="en-US" sz="5400" b="1" dirty="0">
              <a:solidFill>
                <a:schemeClr val="tx1"/>
              </a:solidFill>
              <a:effectLst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363272" cy="389113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723900" indent="-723900" eaLnBrk="1" hangingPunct="1">
              <a:defRPr/>
            </a:pPr>
            <a:r>
              <a:rPr lang="ta-IN" sz="3600" b="1" dirty="0">
                <a:effectLst>
                  <a:glow rad="228600">
                    <a:srgbClr val="060400"/>
                  </a:glow>
                </a:effectLst>
                <a:latin typeface="Arial"/>
                <a:cs typeface="Arial"/>
              </a:rPr>
              <a:t>இது எதற்காக</a:t>
            </a:r>
            <a:r>
              <a:rPr lang="en-US" sz="3600" b="1" dirty="0" smtClean="0">
                <a:effectLst>
                  <a:glow rad="228600">
                    <a:srgbClr val="060400"/>
                  </a:glow>
                </a:effectLst>
                <a:latin typeface="Arial"/>
                <a:cs typeface="Arial"/>
              </a:rPr>
              <a:t>?</a:t>
            </a:r>
          </a:p>
          <a:p>
            <a:pPr marL="0" indent="0" eaLnBrk="1" hangingPunct="1">
              <a:buNone/>
              <a:defRPr/>
            </a:pPr>
            <a:endParaRPr lang="en-US" sz="3600" b="1" dirty="0">
              <a:effectLst>
                <a:glow rad="228600">
                  <a:srgbClr val="060400"/>
                </a:glow>
              </a:effectLst>
              <a:latin typeface="Arial"/>
              <a:cs typeface="Arial"/>
            </a:endParaRPr>
          </a:p>
          <a:p>
            <a:pPr marL="723900" indent="-723900" eaLnBrk="1" hangingPunct="1">
              <a:defRPr/>
            </a:pPr>
            <a:r>
              <a:rPr lang="ta-IN" sz="3600" b="1" dirty="0">
                <a:effectLst>
                  <a:glow rad="228600">
                    <a:srgbClr val="060400"/>
                  </a:glow>
                </a:effectLst>
                <a:latin typeface="Arial"/>
                <a:cs typeface="Arial"/>
              </a:rPr>
              <a:t>இது எப்படி சபையுடன் தொடர்புடையது </a:t>
            </a:r>
            <a:r>
              <a:rPr lang="en-US" sz="3600" b="1" dirty="0" smtClean="0">
                <a:effectLst>
                  <a:glow rad="228600">
                    <a:srgbClr val="060400"/>
                  </a:glow>
                </a:effectLst>
                <a:latin typeface="Arial"/>
                <a:cs typeface="Arial"/>
              </a:rPr>
              <a:t>?</a:t>
            </a:r>
            <a:endParaRPr lang="en-US" sz="3600" b="1" dirty="0">
              <a:effectLst>
                <a:glow rad="228600">
                  <a:srgbClr val="060400"/>
                </a:glow>
              </a:effectLst>
              <a:latin typeface="Arial"/>
              <a:cs typeface="Arial"/>
            </a:endParaRPr>
          </a:p>
        </p:txBody>
      </p:sp>
      <p:sp>
        <p:nvSpPr>
          <p:cNvPr id="93189" name="Text Box 4"/>
          <p:cNvSpPr txBox="1">
            <a:spLocks noChangeArrowheads="1"/>
          </p:cNvSpPr>
          <p:nvPr/>
        </p:nvSpPr>
        <p:spPr bwMode="auto">
          <a:xfrm>
            <a:off x="8397875" y="76200"/>
            <a:ext cx="569913" cy="369888"/>
          </a:xfrm>
          <a:prstGeom prst="rect">
            <a:avLst/>
          </a:prstGeom>
          <a:solidFill>
            <a:srgbClr val="3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Arial" charset="0"/>
                <a:cs typeface="Arial" charset="0"/>
              </a:rPr>
              <a:t>138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7"/>
          <p:cNvSpPr>
            <a:spLocks noChangeArrowheads="1"/>
          </p:cNvSpPr>
          <p:nvPr/>
        </p:nvSpPr>
        <p:spPr bwMode="auto">
          <a:xfrm>
            <a:off x="0" y="2819400"/>
            <a:ext cx="8458200" cy="2667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395" name="Picture 1028" descr="untitl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2819400"/>
            <a:ext cx="17541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1029"/>
          <p:cNvSpPr txBox="1">
            <a:spLocks noChangeArrowheads="1"/>
          </p:cNvSpPr>
          <p:nvPr/>
        </p:nvSpPr>
        <p:spPr bwMode="auto">
          <a:xfrm>
            <a:off x="-381000" y="3352800"/>
            <a:ext cx="6705600" cy="14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</a:pPr>
            <a:r>
              <a:rPr lang="ta-IN" sz="4800" dirty="0">
                <a:solidFill>
                  <a:srgbClr val="FFFF66"/>
                </a:solidFill>
                <a:latin typeface="Arial" charset="0"/>
              </a:rPr>
              <a:t>ஓய்வுநாளை அறிந்துகொள்ளல் </a:t>
            </a:r>
            <a:endParaRPr lang="en-US" sz="480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9397" name="Text Box 1031"/>
          <p:cNvSpPr txBox="1">
            <a:spLocks noChangeArrowheads="1"/>
          </p:cNvSpPr>
          <p:nvPr/>
        </p:nvSpPr>
        <p:spPr bwMode="auto">
          <a:xfrm>
            <a:off x="8301038" y="73025"/>
            <a:ext cx="766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/>
              <a:t>126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 descr="Te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74676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Rectangle 5"/>
          <p:cNvSpPr>
            <a:spLocks noChangeArrowheads="1"/>
          </p:cNvSpPr>
          <p:nvPr/>
        </p:nvSpPr>
        <p:spPr bwMode="auto">
          <a:xfrm>
            <a:off x="7467600" y="0"/>
            <a:ext cx="1905000" cy="68580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396413" cy="1143000"/>
          </a:xfrm>
          <a:solidFill>
            <a:srgbClr val="2C5502"/>
          </a:solidFill>
        </p:spPr>
        <p:txBody>
          <a:bodyPr/>
          <a:lstStyle/>
          <a:p>
            <a:pPr eaLnBrk="1" hangingPunct="1">
              <a:defRPr/>
            </a:pPr>
            <a:r>
              <a:rPr lang="ta-IN" altLang="ja-JP" sz="2400" b="1" dirty="0">
                <a:latin typeface="Arial"/>
                <a:ea typeface="ＭＳ Ｐゴシック" charset="0"/>
                <a:cs typeface="Arial"/>
              </a:rPr>
              <a:t>யூதர் சாலொமோனின் </a:t>
            </a:r>
            <a:r>
              <a:rPr lang="ta-IN" altLang="ja-JP" sz="2400" b="1" dirty="0" smtClean="0">
                <a:latin typeface="Arial"/>
                <a:ea typeface="ＭＳ Ｐゴシック" charset="0"/>
                <a:cs typeface="Arial"/>
              </a:rPr>
              <a:t>ஆலயத்தை சுற்றியே </a:t>
            </a:r>
            <a:r>
              <a:rPr lang="en-US" altLang="ja-JP" sz="2400" b="1" dirty="0" smtClean="0">
                <a:latin typeface="Arial"/>
                <a:ea typeface="ＭＳ Ｐゴシック" charset="0"/>
                <a:cs typeface="Arial"/>
              </a:rPr>
              <a:t>4</a:t>
            </a:r>
            <a:r>
              <a:rPr lang="ta-IN" altLang="ja-JP" sz="2400" b="1" dirty="0" smtClean="0">
                <a:latin typeface="Arial"/>
                <a:ea typeface="ＭＳ Ｐゴシック" charset="0"/>
                <a:cs typeface="Arial"/>
              </a:rPr>
              <a:t>௦௦ </a:t>
            </a:r>
            <a:r>
              <a:rPr lang="ta-IN" altLang="ja-JP" sz="2400" b="1" dirty="0">
                <a:latin typeface="Arial"/>
                <a:ea typeface="ＭＳ Ｐゴシック" charset="0"/>
                <a:cs typeface="Arial"/>
              </a:rPr>
              <a:t>ஆண்டுகளாக  </a:t>
            </a:r>
            <a:r>
              <a:rPr lang="ta-IN" altLang="ja-JP" sz="2400" b="1" dirty="0" smtClean="0">
                <a:latin typeface="Arial"/>
                <a:ea typeface="ＭＳ Ｐゴシック" charset="0"/>
                <a:cs typeface="Arial"/>
              </a:rPr>
              <a:t>இருந்தனர் </a:t>
            </a:r>
            <a:r>
              <a:rPr lang="en-US" altLang="ja-JP" sz="2400" b="1" dirty="0" smtClean="0">
                <a:latin typeface="Arial"/>
                <a:ea typeface="ＭＳ Ｐゴシック" charset="0"/>
                <a:cs typeface="Arial"/>
              </a:rPr>
              <a:t>(959-586 </a:t>
            </a:r>
            <a:r>
              <a:rPr lang="ta-IN" altLang="ja-JP" sz="2400" b="1" dirty="0" smtClean="0">
                <a:latin typeface="Arial"/>
                <a:ea typeface="ＭＳ Ｐゴシック" charset="0"/>
                <a:cs typeface="Arial"/>
              </a:rPr>
              <a:t>கிமு</a:t>
            </a:r>
            <a:r>
              <a:rPr lang="en-US" altLang="ja-JP" sz="2400" b="1" dirty="0" smtClean="0">
                <a:latin typeface="Arial"/>
                <a:ea typeface="ＭＳ Ｐゴシック" charset="0"/>
                <a:cs typeface="Arial"/>
              </a:rPr>
              <a:t> ).</a:t>
            </a:r>
            <a:endParaRPr lang="en-US" sz="24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76200" y="76200"/>
            <a:ext cx="4921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ta-IN" sz="1800" b="1" dirty="0">
                <a:solidFill>
                  <a:srgbClr val="060400"/>
                </a:solidFill>
                <a:latin typeface="Arial" charset="0"/>
                <a:cs typeface="Arial" charset="0"/>
              </a:rPr>
              <a:t>இஸ்ரேலில் உள்ள யூதர்கள் மற்றும் </a:t>
            </a:r>
            <a:endParaRPr lang="en-US" sz="1800" b="1" dirty="0" smtClean="0">
              <a:solidFill>
                <a:srgbClr val="060400"/>
              </a:solidFill>
              <a:latin typeface="Arial" charset="0"/>
              <a:cs typeface="Arial" charset="0"/>
            </a:endParaRPr>
          </a:p>
          <a:p>
            <a:r>
              <a:rPr lang="ta-IN" sz="1800" b="1" dirty="0">
                <a:solidFill>
                  <a:srgbClr val="060400"/>
                </a:solidFill>
                <a:latin typeface="Arial" charset="0"/>
                <a:cs typeface="Arial" charset="0"/>
              </a:rPr>
              <a:t>நாடுகடத்தப்பட்டவர்கள் (தொடர்ந்து)</a:t>
            </a:r>
            <a:endParaRPr lang="en-US" sz="1800" b="1" dirty="0">
              <a:solidFill>
                <a:srgbClr val="0604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Temple Bow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5029200" cy="1752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ta-IN" sz="3200" dirty="0">
                <a:latin typeface="Tahoma" charset="0"/>
                <a:ea typeface="ＭＳ Ｐゴシック" charset="0"/>
                <a:cs typeface="ＭＳ Ｐゴシック" charset="0"/>
              </a:rPr>
              <a:t>யூதர்கள் தொட்டியின் மீது புனிதத்தன்மை கொண்டனர்</a:t>
            </a:r>
            <a:endParaRPr lang="en-US" sz="32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0" y="0"/>
            <a:ext cx="9144000" cy="685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rot="5400000">
            <a:off x="1143000" y="-1143000"/>
            <a:ext cx="6858000" cy="914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 rot="-929834">
            <a:off x="-16558" y="2435070"/>
            <a:ext cx="9144001" cy="30416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ta-IN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தேவாலயம் அழிக்கப்பட்டது</a:t>
            </a:r>
            <a:r>
              <a:rPr lang="en-US" sz="6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6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13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13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13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  <p:bldP spid="141318" grpId="0" animBg="1"/>
      <p:bldP spid="1413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Luke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3810000" cy="1371600"/>
          </a:xfr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66000"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ta-IN" sz="2800" dirty="0">
                <a:latin typeface="Tahoma" charset="0"/>
                <a:ea typeface="ＭＳ Ｐゴシック" charset="0"/>
                <a:cs typeface="ＭＳ Ｐゴシック" charset="0"/>
              </a:rPr>
              <a:t>மூன்றாம் ஆலயத்திற்ககான ஜெபம்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8788" name="Picture 4" descr="Luke00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1358900"/>
            <a:ext cx="3846513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 Box 6" descr="Brown marble"/>
          <p:cNvSpPr txBox="1">
            <a:spLocks noChangeArrowheads="1"/>
          </p:cNvSpPr>
          <p:nvPr/>
        </p:nvSpPr>
        <p:spPr bwMode="auto">
          <a:xfrm>
            <a:off x="2699792" y="3933056"/>
            <a:ext cx="6179691" cy="2246769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ta-IN" sz="2000" b="1" dirty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ஆலய மறுசீரமைப்பிற்கு ஜெபம் </a:t>
            </a:r>
            <a:r>
              <a:rPr lang="ta-IN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செய்யும்போது</a:t>
            </a:r>
            <a:r>
              <a:rPr lang="en-US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;</a:t>
            </a:r>
            <a:r>
              <a:rPr lang="ta-IN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ta-IN" sz="2000" b="1" dirty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யூதர்கள் தங்கள் </a:t>
            </a:r>
            <a:r>
              <a:rPr lang="ta-IN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வாழ்க்கை முறை</a:t>
            </a:r>
            <a:r>
              <a:rPr lang="en-US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; </a:t>
            </a:r>
            <a:r>
              <a:rPr lang="en-US" sz="2000" b="1" dirty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(</a:t>
            </a:r>
            <a:r>
              <a:rPr lang="ta-IN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உயிர்த்தெழுதல்)</a:t>
            </a:r>
            <a:r>
              <a:rPr lang="en-US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, </a:t>
            </a:r>
            <a:r>
              <a:rPr lang="ta-IN" sz="2000" b="1" dirty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பாதுகாப்பு </a:t>
            </a:r>
            <a:r>
              <a:rPr lang="en-US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;</a:t>
            </a:r>
            <a:r>
              <a:rPr lang="ta-IN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ஒன்றாக</a:t>
            </a:r>
            <a:r>
              <a:rPr lang="en-US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; </a:t>
            </a:r>
            <a:r>
              <a:rPr lang="en-US" sz="2000" b="1" dirty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(</a:t>
            </a:r>
            <a:r>
              <a:rPr lang="ta-IN" sz="2000" b="1" dirty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ஒற்றுமை) கொண்டுவர ஒரு பொதுவான இடம் தேவைபட்டது . இவ்வா </a:t>
            </a:r>
            <a:r>
              <a:rPr lang="ta-IN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றே</a:t>
            </a:r>
            <a:r>
              <a:rPr lang="en-US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ta-IN" sz="20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ஜெபவாலயம் </a:t>
            </a:r>
            <a:r>
              <a:rPr lang="ta-IN" sz="2000" b="1" dirty="0"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பிறந்தது. </a:t>
            </a:r>
            <a:endParaRPr lang="en-US" sz="2000" b="1" dirty="0" smtClean="0">
              <a:effectLst>
                <a:outerShdw blurRad="50800" dist="889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1187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31 Babyloni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4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a-IN" sz="3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முதல் ஜெப </a:t>
            </a:r>
            <a:r>
              <a:rPr lang="ta-IN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ஆலயம்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: </a:t>
            </a:r>
            <a:r>
              <a:rPr lang="ta-IN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ta-IN" sz="3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பாபிலோன் </a:t>
            </a:r>
            <a:endParaRPr lang="en-US" sz="3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889" y="2406650"/>
            <a:ext cx="32004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ta-IN" sz="2000" b="1" dirty="0">
                <a:latin typeface="Arial"/>
                <a:ea typeface="ＭＳ Ｐゴシック" charset="0"/>
                <a:cs typeface="Arial"/>
              </a:rPr>
              <a:t>நாடு கடத்தல் </a:t>
            </a:r>
            <a:endParaRPr lang="en-US" sz="2000" b="1" dirty="0" smtClean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r>
              <a:rPr lang="ta-IN" sz="2000" b="1" dirty="0" smtClean="0">
                <a:latin typeface="Arial"/>
                <a:ea typeface="ＭＳ Ｐゴシック" charset="0"/>
                <a:cs typeface="Arial"/>
              </a:rPr>
              <a:t>அபிவிருத்திகள் </a:t>
            </a:r>
            <a:endParaRPr lang="en-US" sz="2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7620000" y="76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56</a:t>
            </a: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4572000" y="2780928"/>
            <a:ext cx="4419600" cy="1558280"/>
          </a:xfrm>
          <a:prstGeom prst="wedgeRoundRectCallout">
            <a:avLst>
              <a:gd name="adj1" fmla="val -94660"/>
              <a:gd name="adj2" fmla="val -182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>
              <a:defRPr/>
            </a:pPr>
            <a:r>
              <a:rPr lang="ta-IN" sz="2000" b="1" dirty="0">
                <a:solidFill>
                  <a:schemeClr val="bg2"/>
                </a:solidFill>
                <a:latin typeface="Arial"/>
                <a:cs typeface="Arial"/>
              </a:rPr>
              <a:t>வேறு </a:t>
            </a:r>
            <a:r>
              <a:rPr lang="ta-IN" sz="2000" b="1" dirty="0" smtClean="0">
                <a:solidFill>
                  <a:schemeClr val="bg2"/>
                </a:solidFill>
                <a:latin typeface="Arial"/>
                <a:cs typeface="Arial"/>
              </a:rPr>
              <a:t>பிரித்தல்</a:t>
            </a:r>
            <a:endParaRPr lang="en-US" sz="2000" b="1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 algn="ctr" eaLnBrk="1" hangingPunct="1">
              <a:defRPr/>
            </a:pPr>
            <a:r>
              <a:rPr lang="ta-IN" sz="2000" b="1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ta-IN" sz="2000" b="1" dirty="0">
                <a:solidFill>
                  <a:schemeClr val="bg2"/>
                </a:solidFill>
                <a:latin typeface="Arial"/>
                <a:cs typeface="Arial"/>
              </a:rPr>
              <a:t>ஜெப ஆலயம் </a:t>
            </a:r>
            <a:endParaRPr lang="en-US" sz="2000" b="1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 algn="ctr" eaLnBrk="1" hangingPunct="1">
              <a:defRPr/>
            </a:pPr>
            <a:r>
              <a:rPr lang="ta-IN" sz="2000" b="1" dirty="0">
                <a:solidFill>
                  <a:schemeClr val="bg2"/>
                </a:solidFill>
                <a:latin typeface="Arial"/>
                <a:cs typeface="Arial"/>
              </a:rPr>
              <a:t>இனி </a:t>
            </a:r>
            <a:r>
              <a:rPr lang="ta-IN" sz="2000" b="1" dirty="0" smtClean="0">
                <a:solidFill>
                  <a:schemeClr val="bg2"/>
                </a:solidFill>
                <a:latin typeface="Arial"/>
                <a:cs typeface="Arial"/>
              </a:rPr>
              <a:t>விக்கிர</a:t>
            </a:r>
            <a:r>
              <a:rPr lang="en-US" sz="2000" b="1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ta-IN" sz="2000" b="1" dirty="0" smtClean="0">
                <a:solidFill>
                  <a:schemeClr val="bg2"/>
                </a:solidFill>
                <a:latin typeface="Arial"/>
                <a:cs typeface="Arial"/>
              </a:rPr>
              <a:t>ஆரா </a:t>
            </a:r>
            <a:r>
              <a:rPr lang="ta-IN" sz="2000" b="1" dirty="0">
                <a:solidFill>
                  <a:schemeClr val="bg2"/>
                </a:solidFill>
                <a:latin typeface="Arial"/>
                <a:cs typeface="Arial"/>
              </a:rPr>
              <a:t>த்தானை </a:t>
            </a:r>
            <a:r>
              <a:rPr lang="ta-IN" sz="2000" b="1" dirty="0" smtClean="0">
                <a:solidFill>
                  <a:schemeClr val="bg2"/>
                </a:solidFill>
                <a:latin typeface="Arial"/>
                <a:cs typeface="Arial"/>
              </a:rPr>
              <a:t>இல்லை</a:t>
            </a:r>
            <a:r>
              <a:rPr lang="en-US" sz="2000" b="1" dirty="0" smtClean="0">
                <a:solidFill>
                  <a:schemeClr val="bg2"/>
                </a:solidFill>
                <a:latin typeface="Arial"/>
                <a:cs typeface="Arial"/>
              </a:rPr>
              <a:t>.</a:t>
            </a:r>
            <a:r>
              <a:rPr lang="ta-IN" sz="2000" b="1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4038600" cy="5486400"/>
            <a:chOff x="0" y="0"/>
            <a:chExt cx="2144" cy="3172"/>
          </a:xfrm>
        </p:grpSpPr>
        <p:pic>
          <p:nvPicPr>
            <p:cNvPr id="103442" name="Picture 6" descr="traditional costume 2 righ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44" cy="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3" name="Text Box 15"/>
            <p:cNvSpPr txBox="1">
              <a:spLocks noChangeArrowheads="1"/>
            </p:cNvSpPr>
            <p:nvPr/>
          </p:nvSpPr>
          <p:spPr bwMode="auto">
            <a:xfrm>
              <a:off x="192" y="0"/>
              <a:ext cx="9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800" b="1" dirty="0">
                <a:solidFill>
                  <a:srgbClr val="060400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133850" y="0"/>
            <a:ext cx="5086350" cy="4832350"/>
            <a:chOff x="2604" y="0"/>
            <a:chExt cx="3204" cy="3044"/>
          </a:xfrm>
        </p:grpSpPr>
        <p:pic>
          <p:nvPicPr>
            <p:cNvPr id="103439" name="Picture 5" descr="traditional costume 2 lef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" y="0"/>
              <a:ext cx="3204" cy="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Text Box 16"/>
            <p:cNvSpPr txBox="1">
              <a:spLocks noChangeArrowheads="1"/>
            </p:cNvSpPr>
            <p:nvPr/>
          </p:nvSpPr>
          <p:spPr bwMode="auto">
            <a:xfrm>
              <a:off x="2688" y="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800" b="1" dirty="0">
                <a:solidFill>
                  <a:srgbClr val="060400"/>
                </a:solidFill>
              </a:endParaRPr>
            </a:p>
          </p:txBody>
        </p:sp>
        <p:sp>
          <p:nvSpPr>
            <p:cNvPr id="103441" name="Text Box 17"/>
            <p:cNvSpPr txBox="1">
              <a:spLocks noChangeArrowheads="1"/>
            </p:cNvSpPr>
            <p:nvPr/>
          </p:nvSpPr>
          <p:spPr bwMode="auto">
            <a:xfrm>
              <a:off x="4272" y="201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800" b="1" dirty="0">
                <a:solidFill>
                  <a:srgbClr val="060400"/>
                </a:solidFill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638800" y="3048000"/>
            <a:ext cx="3581400" cy="3886200"/>
            <a:chOff x="3504" y="1872"/>
            <a:chExt cx="2256" cy="2448"/>
          </a:xfrm>
        </p:grpSpPr>
        <p:pic>
          <p:nvPicPr>
            <p:cNvPr id="103436" name="Picture 7" descr="traditional costume left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" y="1872"/>
              <a:ext cx="2217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7" name="Text Box 11"/>
            <p:cNvSpPr txBox="1">
              <a:spLocks noChangeArrowheads="1"/>
            </p:cNvSpPr>
            <p:nvPr/>
          </p:nvSpPr>
          <p:spPr bwMode="auto">
            <a:xfrm>
              <a:off x="3504" y="2937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800" b="1" dirty="0">
                <a:solidFill>
                  <a:srgbClr val="060400"/>
                </a:solidFill>
              </a:endParaRPr>
            </a:p>
          </p:txBody>
        </p:sp>
        <p:sp>
          <p:nvSpPr>
            <p:cNvPr id="103438" name="Text Box 12"/>
            <p:cNvSpPr txBox="1">
              <a:spLocks noChangeArrowheads="1"/>
            </p:cNvSpPr>
            <p:nvPr/>
          </p:nvSpPr>
          <p:spPr bwMode="auto">
            <a:xfrm>
              <a:off x="4551" y="3744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800" b="1" dirty="0">
                <a:solidFill>
                  <a:srgbClr val="060400"/>
                </a:solidFill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3124200"/>
            <a:ext cx="3757613" cy="3810000"/>
            <a:chOff x="0" y="1968"/>
            <a:chExt cx="2367" cy="2400"/>
          </a:xfrm>
        </p:grpSpPr>
        <p:grpSp>
          <p:nvGrpSpPr>
            <p:cNvPr id="103432" name="Group 19"/>
            <p:cNvGrpSpPr>
              <a:grpSpLocks/>
            </p:cNvGrpSpPr>
            <p:nvPr/>
          </p:nvGrpSpPr>
          <p:grpSpPr bwMode="auto">
            <a:xfrm>
              <a:off x="0" y="1968"/>
              <a:ext cx="2367" cy="2400"/>
              <a:chOff x="0" y="1920"/>
              <a:chExt cx="2367" cy="2400"/>
            </a:xfrm>
          </p:grpSpPr>
          <p:pic>
            <p:nvPicPr>
              <p:cNvPr id="103434" name="Picture 8" descr="traditional costume right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20"/>
                <a:ext cx="2367" cy="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435" name="Text Box 14"/>
              <p:cNvSpPr txBox="1">
                <a:spLocks noChangeArrowheads="1"/>
              </p:cNvSpPr>
              <p:nvPr/>
            </p:nvSpPr>
            <p:spPr bwMode="auto">
              <a:xfrm>
                <a:off x="1248" y="3936"/>
                <a:ext cx="11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endParaRPr lang="en-US" sz="1800" b="1" dirty="0">
                  <a:solidFill>
                    <a:srgbClr val="060400"/>
                  </a:solidFill>
                </a:endParaRPr>
              </a:p>
            </p:txBody>
          </p:sp>
        </p:grpSp>
        <p:sp>
          <p:nvSpPr>
            <p:cNvPr id="103433" name="Text Box 13"/>
            <p:cNvSpPr txBox="1">
              <a:spLocks noChangeArrowheads="1"/>
            </p:cNvSpPr>
            <p:nvPr/>
          </p:nvSpPr>
          <p:spPr bwMode="auto">
            <a:xfrm>
              <a:off x="384" y="2112"/>
              <a:ext cx="8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800" b="1" dirty="0">
                <a:solidFill>
                  <a:srgbClr val="060400"/>
                </a:solidFill>
              </a:endParaRPr>
            </a:p>
          </p:txBody>
        </p:sp>
      </p:grp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840" y="5136356"/>
            <a:ext cx="2952328" cy="1371600"/>
          </a:xfrm>
          <a:solidFill>
            <a:srgbClr val="060400"/>
          </a:solidFill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ta-IN" sz="2400" b="1" dirty="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ஜெப ஆலயத்திலும் </a:t>
            </a:r>
            <a:r>
              <a:rPr lang="en-US" sz="2400" b="1" dirty="0" smtClean="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!</a:t>
            </a:r>
            <a:endParaRPr lang="en-US" sz="2400" b="1" dirty="0">
              <a:effectLst>
                <a:outerShdw blurRad="38100" dist="38100" dir="2700000" algn="tl">
                  <a:srgbClr val="8C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78" name="Rectangle 22"/>
          <p:cNvSpPr>
            <a:spLocks noChangeArrowheads="1"/>
          </p:cNvSpPr>
          <p:nvPr/>
        </p:nvSpPr>
        <p:spPr bwMode="auto">
          <a:xfrm>
            <a:off x="3657600" y="0"/>
            <a:ext cx="533400" cy="47244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57400"/>
            <a:ext cx="4800600" cy="12192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ta-IN" sz="2400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வித்தியாசமான யூதர்கள் </a:t>
            </a:r>
            <a:r>
              <a:rPr lang="en-US" sz="1800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(19</a:t>
            </a:r>
            <a:r>
              <a:rPr lang="ta-IN" sz="1800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ம்</a:t>
            </a:r>
            <a:r>
              <a:rPr lang="en-US" sz="1800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1800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நுற்றண்டு வரைபடம்</a:t>
            </a:r>
            <a:r>
              <a:rPr lang="en-US" sz="1800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r>
              <a:rPr lang="ta-IN" sz="1800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endParaRPr lang="en-US" sz="1800" dirty="0">
              <a:solidFill>
                <a:schemeClr val="tx1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673" y="168420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solidFill>
                  <a:schemeClr val="accent4">
                    <a:lumMod val="10000"/>
                  </a:schemeClr>
                </a:solidFill>
              </a:rPr>
              <a:t>போலந்து</a:t>
            </a:r>
            <a:r>
              <a:rPr lang="ta-IN" dirty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480590" y="43140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solidFill>
                  <a:schemeClr val="accent4">
                    <a:lumMod val="10000"/>
                  </a:schemeClr>
                </a:solidFill>
              </a:rPr>
              <a:t>இந்தியா </a:t>
            </a:r>
            <a:endParaRPr lang="en-GB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8444" y="168420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solidFill>
                  <a:schemeClr val="accent4">
                    <a:lumMod val="10000"/>
                  </a:schemeClr>
                </a:solidFill>
              </a:rPr>
              <a:t>அல்ஜிரியா</a:t>
            </a:r>
          </a:p>
          <a:p>
            <a:endParaRPr lang="en-GB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429000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solidFill>
                  <a:schemeClr val="accent4">
                    <a:lumMod val="10000"/>
                  </a:schemeClr>
                </a:solidFill>
              </a:rPr>
              <a:t>எருசலேம்</a:t>
            </a:r>
            <a:r>
              <a:rPr lang="ta-IN" dirty="0"/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19300" y="6472329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solidFill>
                  <a:schemeClr val="accent4">
                    <a:lumMod val="10000"/>
                  </a:schemeClr>
                </a:solidFill>
              </a:rPr>
              <a:t>மொராக்கன் </a:t>
            </a:r>
            <a:endParaRPr lang="en-GB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2080" y="4092357"/>
            <a:ext cx="2296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b="1" dirty="0">
                <a:solidFill>
                  <a:schemeClr val="accent4">
                    <a:lumMod val="10000"/>
                  </a:schemeClr>
                </a:solidFill>
              </a:rPr>
              <a:t>கொண்ஸ்டான்டிநோபில்</a:t>
            </a:r>
            <a:endParaRPr lang="en-GB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75302" y="5843236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solidFill>
                  <a:schemeClr val="accent4">
                    <a:lumMod val="10000"/>
                  </a:schemeClr>
                </a:solidFill>
              </a:rPr>
              <a:t>சிமிர்னியோடே</a:t>
            </a:r>
            <a:endParaRPr lang="en-GB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18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nimBg="1"/>
      <p:bldP spid="1218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4" descr="synago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138" y="0"/>
            <a:ext cx="43608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5" descr="medieval synagog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8895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6" descr="wooden synagogu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6163" y="3949700"/>
            <a:ext cx="4287837" cy="290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480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ta-IN" sz="2400" dirty="0">
                <a:latin typeface="Tahoma" charset="0"/>
                <a:ea typeface="ＭＳ Ｐゴシック" charset="0"/>
                <a:cs typeface="ＭＳ Ｐゴシック" charset="0"/>
              </a:rPr>
              <a:t>வேறுபட்ட ஜெப ஆலயங்கள்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7" name="Rectangle 7"/>
          <p:cNvSpPr>
            <a:spLocks noChangeArrowheads="1"/>
          </p:cNvSpPr>
          <p:nvPr/>
        </p:nvSpPr>
        <p:spPr bwMode="auto">
          <a:xfrm>
            <a:off x="4724400" y="0"/>
            <a:ext cx="228600" cy="68580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Rectangle 8"/>
          <p:cNvSpPr>
            <a:spLocks noChangeArrowheads="1"/>
          </p:cNvSpPr>
          <p:nvPr/>
        </p:nvSpPr>
        <p:spPr bwMode="auto">
          <a:xfrm rot="5400000">
            <a:off x="6896100" y="1638300"/>
            <a:ext cx="228600" cy="44196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400" dirty="0" smtClean="0">
                <a:latin typeface="Tahoma" charset="0"/>
                <a:ea typeface="ＭＳ Ｐゴシック" charset="0"/>
                <a:cs typeface="ＭＳ Ｐゴシック" charset="0"/>
              </a:rPr>
              <a:t>புளோரான்ஸ்ல்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ta-IN" sz="2400" dirty="0" smtClean="0">
                <a:latin typeface="Tahoma" charset="0"/>
                <a:ea typeface="ＭＳ Ｐゴシック" charset="0"/>
                <a:cs typeface="ＭＳ Ｐゴシック" charset="0"/>
              </a:rPr>
              <a:t> இத்தாலில் உள்ள ஜெப ஆலயம்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(</a:t>
            </a:r>
            <a:r>
              <a:rPr lang="ta-IN" sz="2400" dirty="0">
                <a:latin typeface="Tahoma" charset="0"/>
                <a:ea typeface="ＭＳ Ｐゴシック" charset="0"/>
                <a:cs typeface="ＭＳ Ｐゴシック" charset="0"/>
              </a:rPr>
              <a:t>கட்டப்பட்டது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 1874-82)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7522" name="Picture 4" descr="Florence Synagogue (1874-8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5" descr="Green marble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a-IN" dirty="0" smtClean="0">
                <a:latin typeface="Tahoma" charset="0"/>
                <a:ea typeface="ＭＳ Ｐゴシック" charset="0"/>
                <a:cs typeface="ＭＳ Ｐゴシック" charset="0"/>
              </a:rPr>
              <a:t>மாசாடாவில் </a:t>
            </a:r>
            <a:r>
              <a:rPr lang="ta-IN" dirty="0">
                <a:latin typeface="Tahoma" charset="0"/>
                <a:ea typeface="ＭＳ Ｐゴシック" charset="0"/>
                <a:cs typeface="ＭＳ Ｐゴシック" charset="0"/>
              </a:rPr>
              <a:t>ஒரு ஜெப ஆலயம் </a:t>
            </a:r>
            <a:r>
              <a:rPr lang="ta-IN" dirty="0" smtClean="0">
                <a:latin typeface="Tahoma" charset="0"/>
                <a:ea typeface="ＭＳ Ｐゴシック" charset="0"/>
                <a:cs typeface="ＭＳ Ｐゴシック" charset="0"/>
              </a:rPr>
              <a:t>இருந்தது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9571" name="Picture 4" descr="synagogueatmasad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74638"/>
            <a:ext cx="4572000" cy="1017587"/>
          </a:xfrm>
        </p:spPr>
        <p:txBody>
          <a:bodyPr/>
          <a:lstStyle/>
          <a:p>
            <a:pPr eaLnBrk="1" hangingPunct="1">
              <a:defRPr/>
            </a:pPr>
            <a:r>
              <a:rPr lang="ta-IN" sz="2800" b="1" dirty="0">
                <a:latin typeface="Tahoma" charset="0"/>
                <a:ea typeface="ＭＳ Ｐゴシック" charset="0"/>
                <a:cs typeface="ＭＳ Ｐゴシック" charset="0"/>
              </a:rPr>
              <a:t>ஜெபவாலய மரச்சாமான்கள் மற்றும் வடிவமைப்பு</a:t>
            </a:r>
            <a:endParaRPr lang="en-US" sz="28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1618" name="Picture 6" descr="traditional synag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6553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4" descr="traditional synagogue floor p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57600"/>
            <a:ext cx="3200400" cy="3200400"/>
          </a:xfrm>
          <a:solidFill>
            <a:srgbClr val="060400"/>
          </a:solidFill>
        </p:spPr>
        <p:txBody>
          <a:bodyPr/>
          <a:lstStyle/>
          <a:p>
            <a:pPr marL="609600" indent="-609600" eaLnBrk="1" hangingPunct="1">
              <a:defRPr/>
            </a:pPr>
            <a:r>
              <a:rPr lang="ta-IN" sz="2800" dirty="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மார்பு </a:t>
            </a:r>
            <a:r>
              <a:rPr lang="ta-IN" sz="2400" dirty="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(ஆர்க்)</a:t>
            </a:r>
          </a:p>
          <a:p>
            <a:pPr marL="609600" indent="-609600" eaLnBrk="1" hangingPunct="1">
              <a:defRPr/>
            </a:pPr>
            <a:r>
              <a:rPr lang="ta-IN" sz="2800" dirty="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பெமா </a:t>
            </a:r>
            <a:r>
              <a:rPr lang="ta-IN" sz="2000" dirty="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(மேசை)</a:t>
            </a:r>
          </a:p>
          <a:p>
            <a:pPr marL="609600" indent="-609600" eaLnBrk="1" hangingPunct="1">
              <a:defRPr/>
            </a:pPr>
            <a:r>
              <a:rPr lang="ta-IN" sz="2800" dirty="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பெஞ்சுகள்</a:t>
            </a:r>
          </a:p>
          <a:p>
            <a:pPr marL="609600" indent="-609600" eaLnBrk="1" hangingPunct="1">
              <a:defRPr/>
            </a:pPr>
            <a:r>
              <a:rPr lang="ta-IN" sz="2800" dirty="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விளக்குகள்</a:t>
            </a:r>
          </a:p>
          <a:p>
            <a:pPr marL="609600" indent="-609600" eaLnBrk="1" hangingPunct="1">
              <a:defRPr/>
            </a:pPr>
            <a:r>
              <a:rPr lang="ta-IN" sz="2800" dirty="0" smtClean="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பெண்கள்</a:t>
            </a:r>
            <a:endParaRPr lang="en-US" sz="2800" dirty="0" smtClean="0">
              <a:effectLst>
                <a:outerShdw blurRad="38100" dist="38100" dir="2700000" algn="tl">
                  <a:srgbClr val="8C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r>
              <a:rPr lang="ta-IN" sz="2800" dirty="0" smtClean="0"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கூடம் </a:t>
            </a:r>
            <a:endParaRPr lang="en-US" sz="2800" dirty="0">
              <a:effectLst>
                <a:outerShdw blurRad="38100" dist="38100" dir="2700000" algn="tl">
                  <a:srgbClr val="8C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4876800" y="1905000"/>
            <a:ext cx="1219200" cy="1905000"/>
          </a:xfrm>
          <a:prstGeom prst="wedgeRoundRectCallout">
            <a:avLst>
              <a:gd name="adj1" fmla="val -215106"/>
              <a:gd name="adj2" fmla="val 54917"/>
              <a:gd name="adj3" fmla="val 16667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3962400" y="3886200"/>
            <a:ext cx="3200400" cy="2971800"/>
          </a:xfrm>
          <a:prstGeom prst="wedgeRoundRectCallout">
            <a:avLst>
              <a:gd name="adj1" fmla="val -77181"/>
              <a:gd name="adj2" fmla="val -26333"/>
              <a:gd name="adj3" fmla="val 16667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3914" name="AutoShape 10"/>
          <p:cNvSpPr>
            <a:spLocks noChangeArrowheads="1"/>
          </p:cNvSpPr>
          <p:nvPr/>
        </p:nvSpPr>
        <p:spPr bwMode="auto">
          <a:xfrm>
            <a:off x="7772400" y="2514600"/>
            <a:ext cx="990600" cy="205740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152400"/>
            <a:ext cx="2362200" cy="2819400"/>
            <a:chOff x="528" y="96"/>
            <a:chExt cx="1488" cy="1776"/>
          </a:xfrm>
        </p:grpSpPr>
        <p:sp>
          <p:nvSpPr>
            <p:cNvPr id="111629" name="AutoShape 11"/>
            <p:cNvSpPr>
              <a:spLocks noChangeArrowheads="1"/>
            </p:cNvSpPr>
            <p:nvPr/>
          </p:nvSpPr>
          <p:spPr bwMode="auto">
            <a:xfrm>
              <a:off x="528" y="96"/>
              <a:ext cx="336" cy="1776"/>
            </a:xfrm>
            <a:prstGeom prst="flowChartAlternateProcess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0" name="AutoShape 12"/>
            <p:cNvSpPr>
              <a:spLocks noChangeArrowheads="1"/>
            </p:cNvSpPr>
            <p:nvPr/>
          </p:nvSpPr>
          <p:spPr bwMode="auto">
            <a:xfrm>
              <a:off x="1680" y="96"/>
              <a:ext cx="336" cy="1776"/>
            </a:xfrm>
            <a:prstGeom prst="flowChartAlternateProcess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00400" y="3581400"/>
            <a:ext cx="4953000" cy="2133600"/>
            <a:chOff x="2016" y="2256"/>
            <a:chExt cx="3120" cy="1344"/>
          </a:xfrm>
        </p:grpSpPr>
        <p:sp>
          <p:nvSpPr>
            <p:cNvPr id="111627" name="AutoShape 9"/>
            <p:cNvSpPr>
              <a:spLocks noChangeArrowheads="1"/>
            </p:cNvSpPr>
            <p:nvPr/>
          </p:nvSpPr>
          <p:spPr bwMode="auto">
            <a:xfrm>
              <a:off x="4560" y="2304"/>
              <a:ext cx="576" cy="1296"/>
            </a:xfrm>
            <a:prstGeom prst="flowChartAlternateProcess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8" name="AutoShape 14"/>
            <p:cNvSpPr>
              <a:spLocks noChangeArrowheads="1"/>
            </p:cNvSpPr>
            <p:nvPr/>
          </p:nvSpPr>
          <p:spPr bwMode="auto">
            <a:xfrm>
              <a:off x="2016" y="2256"/>
              <a:ext cx="576" cy="1296"/>
            </a:xfrm>
            <a:prstGeom prst="flowChartAlternateProcess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6" name="Text Box 16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 autoUpdateAnimBg="0"/>
      <p:bldP spid="123911" grpId="0" animBg="1" autoUpdateAnimBg="0"/>
      <p:bldP spid="123912" grpId="0" animBg="1" autoUpdateAnimBg="0"/>
      <p:bldP spid="1239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4048" y="274638"/>
            <a:ext cx="4320480" cy="3154362"/>
          </a:xfrm>
        </p:spPr>
        <p:txBody>
          <a:bodyPr/>
          <a:lstStyle/>
          <a:p>
            <a:pPr eaLnBrk="1" hangingPunct="1">
              <a:defRPr/>
            </a:pPr>
            <a:r>
              <a:rPr lang="ta-IN" sz="4000" dirty="0">
                <a:latin typeface="Tahoma" charset="0"/>
                <a:ea typeface="ＭＳ Ｐゴシック" charset="0"/>
                <a:cs typeface="ＭＳ Ｐゴシック" charset="0"/>
              </a:rPr>
              <a:t>நவீன ஜெபவாலயம் </a:t>
            </a:r>
            <a:endParaRPr lang="en-US" sz="4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0026" y="3417878"/>
            <a:ext cx="3634854" cy="2362200"/>
          </a:xfrm>
        </p:spPr>
        <p:txBody>
          <a:bodyPr/>
          <a:lstStyle/>
          <a:p>
            <a:pPr eaLnBrk="1" hangingPunct="1">
              <a:defRPr/>
            </a:pPr>
            <a:r>
              <a:rPr lang="ta-IN" altLang="ja-JP" sz="2800" dirty="0">
                <a:latin typeface="Tahoma" charset="0"/>
                <a:ea typeface="ＭＳ Ｐゴシック" charset="0"/>
                <a:cs typeface="ＭＳ Ｐゴシック" charset="0"/>
              </a:rPr>
              <a:t>நாம் கண்டதுபோல் </a:t>
            </a:r>
            <a:r>
              <a:rPr lang="ta-IN" altLang="ja-JP" sz="2800" dirty="0" smtClean="0">
                <a:latin typeface="Tahoma" charset="0"/>
                <a:ea typeface="ＭＳ Ｐゴシック" charset="0"/>
                <a:cs typeface="ＭＳ Ｐゴシック" charset="0"/>
              </a:rPr>
              <a:t>இருக்கின்றதா </a:t>
            </a:r>
            <a:r>
              <a:rPr lang="en-US" altLang="ja-JP" sz="2800" dirty="0" smtClean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3667" name="Picture 4" descr="modern synagogue floor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a-IN" sz="4000" b="1" dirty="0">
                <a:ea typeface="+mj-ea"/>
                <a:cs typeface="+mj-cs"/>
              </a:rPr>
              <a:t>ஓய்வுநாள்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2776"/>
            <a:ext cx="7924800" cy="4392488"/>
          </a:xfrm>
        </p:spPr>
        <p:txBody>
          <a:bodyPr/>
          <a:lstStyle/>
          <a:p>
            <a:pPr marL="0" indent="0" eaLnBrk="1" hangingPunct="1">
              <a:spcBef>
                <a:spcPct val="75000"/>
              </a:spcBef>
              <a:buNone/>
            </a:pPr>
            <a:endParaRPr lang="en-US" sz="28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75000"/>
              </a:spcBef>
            </a:pPr>
            <a:r>
              <a:rPr lang="ta-IN" sz="2800" b="1" dirty="0"/>
              <a:t>பஞ்சாகமத்தின்</a:t>
            </a:r>
            <a:r>
              <a:rPr lang="ta-IN" sz="2800" dirty="0" smtClean="0"/>
              <a:t> </a:t>
            </a:r>
            <a:r>
              <a:rPr lang="ta-IN" sz="2800" b="1" dirty="0" smtClean="0"/>
              <a:t>முக்கியத்துவம்</a:t>
            </a:r>
            <a:endParaRPr lang="en-US" sz="2800" b="1" dirty="0">
              <a:latin typeface="Baamini" pitchFamily="2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75000"/>
              </a:spcBef>
            </a:pPr>
            <a:r>
              <a:rPr lang="ta-IN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யூதர்களின் </a:t>
            </a:r>
            <a:r>
              <a:rPr lang="ta-IN" sz="2800" b="1" dirty="0">
                <a:latin typeface="Arial" charset="0"/>
                <a:ea typeface="ＭＳ Ｐゴシック" charset="0"/>
                <a:cs typeface="ＭＳ Ｐゴシック" charset="0"/>
              </a:rPr>
              <a:t>, நியாயபிரமானம் பற்றிய முக்கியத்துவம் 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75000"/>
              </a:spcBef>
            </a:pPr>
            <a:r>
              <a:rPr lang="ta-IN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கிறிஸ்த்தவர்களின் </a:t>
            </a:r>
            <a:r>
              <a:rPr lang="ta-IN" sz="2800" b="1" dirty="0">
                <a:latin typeface="Arial" charset="0"/>
                <a:ea typeface="ＭＳ Ｐゴシック" charset="0"/>
                <a:cs typeface="ＭＳ Ｐゴシック" charset="0"/>
              </a:rPr>
              <a:t>முக்கியத்துவம்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4" descr="synagogueatmeiron(reconstruct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5257800" cy="1017588"/>
          </a:xfrm>
        </p:spPr>
        <p:txBody>
          <a:bodyPr/>
          <a:lstStyle/>
          <a:p>
            <a:pPr eaLnBrk="1" hangingPunct="1">
              <a:defRPr/>
            </a:pPr>
            <a:r>
              <a:rPr lang="ta-IN" sz="3200" dirty="0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ஜெபவாலய வரைபடம் </a:t>
            </a:r>
            <a:endParaRPr lang="en-US" sz="3200" dirty="0">
              <a:solidFill>
                <a:srgbClr val="0604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98" y="5171206"/>
            <a:ext cx="7164288" cy="1686794"/>
          </a:xfrm>
          <a:gradFill rotWithShape="1">
            <a:gsLst>
              <a:gs pos="0">
                <a:srgbClr val="060400">
                  <a:alpha val="69000"/>
                </a:srgbClr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ta-IN" sz="2800" dirty="0">
                <a:latin typeface="Tahoma" charset="0"/>
                <a:ea typeface="ＭＳ Ｐゴシック" charset="0"/>
                <a:cs typeface="ＭＳ Ｐゴシック" charset="0"/>
              </a:rPr>
              <a:t>தோரா பெட்டகம் </a:t>
            </a:r>
            <a:endParaRPr lang="en-US" sz="28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ta-IN" sz="2800" dirty="0" smtClean="0">
                <a:latin typeface="Tahoma" charset="0"/>
                <a:ea typeface="ＭＳ Ｐゴシック" charset="0"/>
                <a:cs typeface="ＭＳ Ｐゴシック" charset="0"/>
              </a:rPr>
              <a:t>ஆண்களுக்கான </a:t>
            </a:r>
            <a:r>
              <a:rPr lang="ta-IN" sz="2800" dirty="0">
                <a:latin typeface="Tahoma" charset="0"/>
                <a:ea typeface="ＭＳ Ｐゴシック" charset="0"/>
                <a:cs typeface="ＭＳ Ｐゴシック" charset="0"/>
              </a:rPr>
              <a:t>இருக்கை இடம் </a:t>
            </a:r>
            <a:endParaRPr lang="en-US" sz="28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ta-IN" sz="2800" dirty="0" smtClean="0">
                <a:latin typeface="Tahoma" charset="0"/>
                <a:ea typeface="ＭＳ Ｐゴシック" charset="0"/>
                <a:cs typeface="ＭＳ Ｐゴシック" charset="0"/>
              </a:rPr>
              <a:t>பெண்களுக்கான </a:t>
            </a:r>
            <a:r>
              <a:rPr lang="ta-IN" sz="2800" dirty="0">
                <a:latin typeface="Tahoma" charset="0"/>
                <a:ea typeface="ＭＳ Ｐゴシック" charset="0"/>
                <a:cs typeface="ＭＳ Ｐゴシック" charset="0"/>
              </a:rPr>
              <a:t>மேல்மாடி 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6" name="Line 5"/>
          <p:cNvSpPr>
            <a:spLocks noChangeShapeType="1"/>
          </p:cNvSpPr>
          <p:nvPr/>
        </p:nvSpPr>
        <p:spPr bwMode="auto">
          <a:xfrm flipV="1">
            <a:off x="2590800" y="4267200"/>
            <a:ext cx="2286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7" name="Text Box 6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60400"/>
                </a:solidFill>
              </a:rPr>
              <a:t>138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5" descr="scribe correcting a torah scro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071" y="258054"/>
            <a:ext cx="63246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ta-IN" sz="3200" dirty="0">
                <a:latin typeface="Tahoma" charset="0"/>
                <a:ea typeface="ＭＳ Ｐゴシック" charset="0"/>
                <a:cs typeface="ＭＳ Ｐゴシック" charset="0"/>
              </a:rPr>
              <a:t>ஜெபஆலய தலைமைத்துவம்</a:t>
            </a:r>
            <a:endParaRPr lang="en-US" sz="32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4653136"/>
            <a:ext cx="37032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ta-IN" dirty="0"/>
              <a:t>மூப்பர் </a:t>
            </a:r>
            <a:endParaRPr lang="en-US" dirty="0" smtClean="0"/>
          </a:p>
          <a:p>
            <a:pPr>
              <a:buFontTx/>
              <a:buAutoNum type="arabicPeriod"/>
            </a:pPr>
            <a:endParaRPr lang="en-US" dirty="0" smtClean="0"/>
          </a:p>
          <a:p>
            <a:pPr>
              <a:buFontTx/>
              <a:buAutoNum type="arabicPeriod"/>
            </a:pPr>
            <a:r>
              <a:rPr lang="ta-IN" dirty="0" smtClean="0"/>
              <a:t>பணிப்பாளர் </a:t>
            </a:r>
            <a:endParaRPr lang="en-US" dirty="0" smtClean="0"/>
          </a:p>
          <a:p>
            <a:pPr>
              <a:buFontTx/>
              <a:buAutoNum type="arabicPeriod"/>
            </a:pPr>
            <a:r>
              <a:rPr lang="ta-IN" dirty="0" smtClean="0"/>
              <a:t>பணிவிடையாளர்</a:t>
            </a:r>
            <a:r>
              <a:rPr lang="ta-IN" sz="3600" dirty="0" smtClean="0"/>
              <a:t>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7764" name="Text Box 6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138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" decel="1000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" decel="1000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" fill="hold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" fill="hold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" decel="100000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4" decel="100000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4" fill="hold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4" fill="hold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" decel="100000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4" decel="100000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4" fill="hold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4" fill="hold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" accel="100000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034" descr="modern synagogue floor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0" name="Picture 1033" descr="interior of a synagog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9" name="Rectangle 10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2">
                  <a:alpha val="46001"/>
                </a:schemeClr>
              </a:gs>
              <a:gs pos="100000">
                <a:schemeClr val="bg2">
                  <a:gamma/>
                  <a:shade val="46275"/>
                  <a:invGamma/>
                  <a:alpha val="46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+mn-ea"/>
              <a:cs typeface="Arial"/>
            </a:endParaRPr>
          </a:p>
        </p:txBody>
      </p:sp>
      <p:sp>
        <p:nvSpPr>
          <p:cNvPr id="119812" name="Rectangle 1"/>
          <p:cNvSpPr>
            <a:spLocks noChangeArrowheads="1"/>
          </p:cNvSpPr>
          <p:nvPr/>
        </p:nvSpPr>
        <p:spPr bwMode="auto">
          <a:xfrm>
            <a:off x="-71438" y="-26988"/>
            <a:ext cx="9251951" cy="6956426"/>
          </a:xfrm>
          <a:prstGeom prst="rect">
            <a:avLst/>
          </a:prstGeom>
          <a:solidFill>
            <a:srgbClr val="060400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5172" name="Text Box 1028"/>
          <p:cNvSpPr txBox="1">
            <a:spLocks noChangeArrowheads="1"/>
          </p:cNvSpPr>
          <p:nvPr/>
        </p:nvSpPr>
        <p:spPr bwMode="auto">
          <a:xfrm>
            <a:off x="3810000" y="1828800"/>
            <a:ext cx="5562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604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கிறிஸ்துவர்கள்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ஆண்கள்</a:t>
            </a:r>
            <a:r>
              <a:rPr lang="en-US" sz="2400" b="1" dirty="0" smtClean="0">
                <a:latin typeface="Arial"/>
                <a:ea typeface="+mn-ea"/>
                <a:cs typeface="Arial"/>
              </a:rPr>
              <a:t>,</a:t>
            </a:r>
            <a:r>
              <a:rPr lang="ta-IN" sz="2400" b="1" dirty="0" smtClean="0">
                <a:latin typeface="Arial"/>
                <a:ea typeface="+mn-ea"/>
                <a:cs typeface="Arial"/>
              </a:rPr>
              <a:t> பெண்கள்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>
                <a:latin typeface="Arial"/>
                <a:ea typeface="+mn-ea"/>
                <a:cs typeface="Arial"/>
              </a:rPr>
              <a:t>வீடுகள் 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தனித்து </a:t>
            </a:r>
            <a:r>
              <a:rPr lang="ta-IN" sz="2400" b="1" dirty="0">
                <a:latin typeface="Arial"/>
                <a:ea typeface="+mn-ea"/>
                <a:cs typeface="Arial"/>
              </a:rPr>
              <a:t>செயல்படல்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அரசியல்</a:t>
            </a:r>
            <a:r>
              <a:rPr lang="en-US" sz="2400" b="1" dirty="0" smtClean="0">
                <a:latin typeface="Arial"/>
                <a:ea typeface="+mn-ea"/>
                <a:cs typeface="Arial"/>
              </a:rPr>
              <a:t> </a:t>
            </a:r>
            <a:r>
              <a:rPr lang="ta-IN" sz="2400" b="1" dirty="0" smtClean="0">
                <a:latin typeface="Arial"/>
                <a:ea typeface="+mn-ea"/>
                <a:cs typeface="Arial"/>
              </a:rPr>
              <a:t>அற்ற 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உடல் </a:t>
            </a:r>
            <a:r>
              <a:rPr lang="ta-IN" sz="2400" b="1" dirty="0">
                <a:latin typeface="Arial"/>
                <a:ea typeface="+mn-ea"/>
                <a:cs typeface="Arial"/>
              </a:rPr>
              <a:t>ரீதிஅற்ற தண்டனை 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ஞாயிறு</a:t>
            </a:r>
            <a:endParaRPr lang="ta-IN" sz="2400" b="1" dirty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>
                <a:latin typeface="Arial"/>
                <a:ea typeface="+mn-ea"/>
                <a:cs typeface="Arial"/>
              </a:rPr>
              <a:t>பரலோகத்தைப் போல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sp>
        <p:nvSpPr>
          <p:cNvPr id="135174" name="Text Box 1030"/>
          <p:cNvSpPr txBox="1">
            <a:spLocks noChangeArrowheads="1"/>
          </p:cNvSpPr>
          <p:nvPr/>
        </p:nvSpPr>
        <p:spPr bwMode="auto">
          <a:xfrm>
            <a:off x="81951" y="1828800"/>
            <a:ext cx="434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604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யூதர்கள்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பிரிவுகள்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கட்டிடம்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வடிவமைப்புகள்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அரசியல்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தண்டனைகள்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சபாத்</a:t>
            </a:r>
            <a:endParaRPr lang="en-US" sz="2400" b="1" dirty="0" smtClean="0"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defRPr/>
            </a:pPr>
            <a:r>
              <a:rPr lang="ta-IN" sz="2400" b="1" dirty="0" smtClean="0">
                <a:latin typeface="Arial"/>
                <a:ea typeface="+mn-ea"/>
                <a:cs typeface="Arial"/>
              </a:rPr>
              <a:t>ஆலயம்முறைமை </a:t>
            </a:r>
            <a:endParaRPr lang="en-US" sz="2400" b="1" dirty="0">
              <a:latin typeface="Arial"/>
              <a:ea typeface="+mn-ea"/>
              <a:cs typeface="Arial"/>
            </a:endParaRPr>
          </a:p>
        </p:txBody>
      </p:sp>
      <p:sp>
        <p:nvSpPr>
          <p:cNvPr id="1351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49363"/>
          </a:xfrm>
          <a:effectLst>
            <a:outerShdw blurRad="63500" dist="38099" dir="2700000" algn="ctr" rotWithShape="0">
              <a:srgbClr val="0604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a-IN" sz="3600" b="1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ஜெபஆலய</a:t>
            </a:r>
            <a:r>
              <a:rPr lang="en-US" sz="3600" b="1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,</a:t>
            </a:r>
            <a:r>
              <a:rPr lang="ta-IN" sz="3600" b="1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ta-IN" sz="36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திருச்சபைக்கான </a:t>
            </a:r>
            <a:r>
              <a:rPr lang="en-US" sz="3600" b="1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:</a:t>
            </a:r>
            <a:r>
              <a:rPr lang="ta-IN" sz="36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வேறுபாடுகள் </a:t>
            </a:r>
            <a:endParaRPr lang="en-US" sz="3600" b="1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5180" name="Text Box 1036"/>
          <p:cNvSpPr txBox="1">
            <a:spLocks noChangeArrowheads="1"/>
          </p:cNvSpPr>
          <p:nvPr/>
        </p:nvSpPr>
        <p:spPr bwMode="auto">
          <a:xfrm>
            <a:off x="8397875" y="8255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604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/>
                <a:ea typeface="+mn-ea"/>
                <a:cs typeface="Arial"/>
              </a:rPr>
              <a:t>139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utoUpdateAnimBg="0"/>
      <p:bldP spid="13517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wooden synago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969"/>
            <a:ext cx="9144000" cy="1249363"/>
          </a:xfrm>
        </p:spPr>
        <p:txBody>
          <a:bodyPr/>
          <a:lstStyle/>
          <a:p>
            <a:pPr eaLnBrk="1" hangingPunct="1">
              <a:defRPr/>
            </a:pPr>
            <a:r>
              <a:rPr lang="ta-IN" sz="2800" b="1" dirty="0" smtClean="0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ஜெபஆலய</a:t>
            </a:r>
            <a:r>
              <a:rPr lang="en-US" sz="2800" b="1" dirty="0" smtClean="0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ta-IN" sz="2800" b="1" dirty="0" smtClean="0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800" b="1" dirty="0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திருச்சபைக்கான ஒற்றுமைகள் </a:t>
            </a:r>
            <a:endParaRPr lang="en-US" sz="2800" b="1" dirty="0">
              <a:solidFill>
                <a:srgbClr val="0604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79512" y="1154502"/>
            <a:ext cx="883286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ta-IN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ஒரு</a:t>
            </a:r>
            <a:r>
              <a:rPr lang="en-US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ta-IN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பட்டணத்தில் </a:t>
            </a:r>
            <a:r>
              <a:rPr lang="ta-IN" sz="3200" b="1" dirty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ஓன்று </a:t>
            </a:r>
            <a:endParaRPr lang="en-US" sz="3200" b="1" dirty="0" smtClean="0">
              <a:effectLst>
                <a:glow rad="228600">
                  <a:srgbClr val="060400"/>
                </a:glow>
              </a:effectLst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ta-IN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மூப்பர்கள் </a:t>
            </a:r>
            <a:endParaRPr lang="en-US" sz="3200" b="1" dirty="0" smtClean="0">
              <a:effectLst>
                <a:glow rad="228600">
                  <a:srgbClr val="060400"/>
                </a:glow>
              </a:effectLst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ta-IN" sz="3200" b="1" dirty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பிரசங்க </a:t>
            </a:r>
            <a:r>
              <a:rPr lang="ta-IN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மேடை</a:t>
            </a:r>
            <a:r>
              <a:rPr lang="en-US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,</a:t>
            </a:r>
            <a:r>
              <a:rPr lang="ta-IN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 இருக்கை</a:t>
            </a:r>
            <a:r>
              <a:rPr lang="en-US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,</a:t>
            </a:r>
            <a:r>
              <a:rPr lang="ta-IN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ta-IN" sz="3200" b="1" dirty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விளக்கு </a:t>
            </a:r>
            <a:endParaRPr lang="en-US" sz="3200" b="1" dirty="0" smtClean="0">
              <a:effectLst>
                <a:glow rad="228600">
                  <a:srgbClr val="060400"/>
                </a:glow>
              </a:effectLst>
              <a:latin typeface="Arial"/>
              <a:ea typeface="+mn-ea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ta-IN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ஆராதனை </a:t>
            </a:r>
            <a:r>
              <a:rPr lang="ta-IN" sz="3200" b="1" dirty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ஒழுங்கு </a:t>
            </a:r>
            <a:endParaRPr lang="en-US" sz="3200" b="1" dirty="0">
              <a:effectLst>
                <a:glow rad="228600">
                  <a:srgbClr val="060400"/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21860" name="Text Box 5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139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effectLst>
                <a:glow rad="228600">
                  <a:schemeClr val="tx1"/>
                </a:glow>
              </a:effectLst>
              <a:latin typeface="Arial" pitchFamily="-105" charset="0"/>
              <a:ea typeface="+mn-ea"/>
              <a:cs typeface="+mn-cs"/>
            </a:endParaRPr>
          </a:p>
        </p:txBody>
      </p:sp>
      <p:pic>
        <p:nvPicPr>
          <p:cNvPr id="123906" name="Picture 3" descr="ms187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516" y="12852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0"/>
            <a:ext cx="9296400" cy="990600"/>
          </a:xfr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ta-IN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ஆராதனை </a:t>
            </a:r>
            <a:r>
              <a:rPr lang="ta-IN" sz="2800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ஒழுங்கு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800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முறைமை  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8153400" y="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139</a:t>
            </a:r>
            <a:endParaRPr lang="en-US" b="1" i="1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04800" y="7620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sz="3200" b="1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ஜெபாலயம்</a:t>
            </a:r>
            <a:r>
              <a:rPr lang="ta-IN" sz="3200" b="1" i="1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 </a:t>
            </a:r>
            <a:endParaRPr lang="en-US" sz="3200" b="1" i="1" dirty="0" smtClean="0">
              <a:solidFill>
                <a:srgbClr val="FFFF00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572000" y="7620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sz="3200" b="1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திருச்சபை</a:t>
            </a:r>
            <a:endParaRPr lang="en-US" sz="3200" b="1" dirty="0" smtClean="0">
              <a:solidFill>
                <a:srgbClr val="FFFF00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403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ஆராதனை அழைப்பு </a:t>
            </a:r>
            <a:endParaRPr lang="en-US" sz="2800" b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  <a:p>
            <a:pPr eaLnBrk="1" hangingPunct="1">
              <a:defRPr/>
            </a:pPr>
            <a:endParaRPr lang="en-US" sz="2800" b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585709" y="150375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அதே (அழைத்தல்)</a:t>
            </a:r>
            <a:endParaRPr lang="en-US" sz="2800" b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72451" y="2509738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ஷேமா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(</a:t>
            </a:r>
            <a:r>
              <a:rPr lang="ta-IN" sz="2800" b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உபா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6:4)</a:t>
            </a:r>
            <a:endParaRPr lang="en-US" sz="2800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72000" y="2474893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பிரமாணம் </a:t>
            </a:r>
            <a:endParaRPr lang="en-US" sz="2800" b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	(</a:t>
            </a:r>
            <a:r>
              <a:rPr lang="ta-IN" sz="2800" b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பிலி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2:6-11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)</a:t>
            </a:r>
            <a:endParaRPr lang="en-US" sz="2800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458200" cy="1143000"/>
          </a:xfrm>
        </p:spPr>
        <p:txBody>
          <a:bodyPr/>
          <a:lstStyle/>
          <a:p>
            <a:pPr eaLnBrk="1" hangingPunct="1"/>
            <a:r>
              <a:rPr lang="ta-IN" sz="4000" b="1" dirty="0">
                <a:latin typeface="Arial" charset="0"/>
                <a:ea typeface="ヒラギノ角ゴ Pro W3" charset="0"/>
                <a:cs typeface="Arial" charset="0"/>
              </a:rPr>
              <a:t>யூதஜெபம்</a:t>
            </a:r>
            <a:r>
              <a:rPr lang="ta-IN" sz="6000" b="1" dirty="0">
                <a:latin typeface="Arial" charset="0"/>
                <a:ea typeface="ヒラギノ角ゴ Pro W3" charset="0"/>
                <a:cs typeface="Arial" charset="0"/>
              </a:rPr>
              <a:t> </a:t>
            </a:r>
            <a:endParaRPr lang="en-US" sz="6000" b="1" dirty="0">
              <a:latin typeface="Arial" charset="0"/>
              <a:ea typeface="ヒラギノ角ゴ Pro W3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52400" y="1600200"/>
            <a:ext cx="731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en-US" sz="4400" b="1" i="1" kern="0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"</a:t>
            </a:r>
            <a:r>
              <a:rPr lang="ta-IN" sz="4400" b="1" i="1" kern="0" dirty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இஸ்ரவேலே கேள்: நம்முடைய தேவனாகிய கர்த்தர் ஒருவரே கர்த்தர்.</a:t>
            </a:r>
            <a:r>
              <a:rPr lang="en-US" sz="4400" b="1" i="1" kern="0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"</a:t>
            </a:r>
            <a:endParaRPr lang="en-US" sz="4400" b="1" i="1" kern="0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  <a:p>
            <a:pPr algn="r" eaLnBrk="1" hangingPunct="1"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en-US" sz="4400" b="1" i="1" kern="0" dirty="0" err="1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உபா</a:t>
            </a:r>
            <a:r>
              <a:rPr lang="en-US" sz="4400" b="1" i="1" kern="0" dirty="0" smtClean="0">
                <a:solidFill>
                  <a:srgbClr val="000000"/>
                </a:solidFill>
                <a:latin typeface="Arial"/>
                <a:ea typeface="ヒラギノ角ゴ Pro W3"/>
                <a:cs typeface="Arial"/>
              </a:rPr>
              <a:t> 6:4</a:t>
            </a:r>
            <a:endParaRPr lang="en-US" sz="4400" b="1" i="1" kern="0" dirty="0">
              <a:solidFill>
                <a:srgbClr val="000000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0444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3" descr="jesus_with_crown_of_thorns_in_the_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8" y="1768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Title 1"/>
          <p:cNvSpPr>
            <a:spLocks noGrp="1"/>
          </p:cNvSpPr>
          <p:nvPr>
            <p:ph type="ctrTitle"/>
          </p:nvPr>
        </p:nvSpPr>
        <p:spPr>
          <a:xfrm>
            <a:off x="-540568" y="2347783"/>
            <a:ext cx="6120680" cy="2223120"/>
          </a:xfrm>
        </p:spPr>
        <p:txBody>
          <a:bodyPr/>
          <a:lstStyle/>
          <a:p>
            <a:pPr algn="ctr"/>
            <a:r>
              <a:rPr lang="ta-IN" altLang="ja-JP" sz="3600" b="1" dirty="0">
                <a:latin typeface="Arial" charset="0"/>
                <a:ea typeface="ヒラギノ角ゴ Pro W3" charset="0"/>
                <a:cs typeface="Arial" charset="0"/>
              </a:rPr>
              <a:t>கேனோசிஸ் </a:t>
            </a:r>
            <a:r>
              <a:rPr lang="en-US" altLang="ja-JP" sz="3600" b="1" dirty="0" smtClean="0">
                <a:latin typeface="Arial" charset="0"/>
                <a:ea typeface="ヒラギノ角ゴ Pro W3" charset="0"/>
                <a:cs typeface="Arial" charset="0"/>
              </a:rPr>
              <a:t>(</a:t>
            </a:r>
            <a:r>
              <a:rPr lang="ta-IN" altLang="ja-JP" sz="3600" b="1" dirty="0" smtClean="0">
                <a:latin typeface="Arial" charset="0"/>
                <a:ea typeface="ヒラギノ角ゴ Pro W3" charset="0"/>
                <a:cs typeface="Arial" charset="0"/>
              </a:rPr>
              <a:t>வெறுமையாக்கல்</a:t>
            </a:r>
            <a:r>
              <a:rPr lang="en-US" altLang="ja-JP" sz="3600" b="1" dirty="0" smtClean="0">
                <a:latin typeface="Arial" charset="0"/>
                <a:ea typeface="ヒラギノ角ゴ Pro W3" charset="0"/>
                <a:cs typeface="Arial" charset="0"/>
              </a:rPr>
              <a:t>)</a:t>
            </a:r>
            <a:r>
              <a:rPr lang="ta-IN" altLang="ja-JP" sz="3600" b="1" dirty="0" smtClean="0">
                <a:latin typeface="Arial" charset="0"/>
                <a:ea typeface="ヒラギノ角ゴ Pro W3" charset="0"/>
                <a:cs typeface="Arial" charset="0"/>
              </a:rPr>
              <a:t> </a:t>
            </a:r>
            <a:r>
              <a:rPr lang="ta-IN" altLang="ja-JP" sz="3600" b="1" dirty="0">
                <a:latin typeface="Arial" charset="0"/>
                <a:ea typeface="ヒラギノ角ゴ Pro W3" charset="0"/>
                <a:cs typeface="Arial" charset="0"/>
              </a:rPr>
              <a:t>பகுதி </a:t>
            </a:r>
            <a:r>
              <a:rPr lang="en-US" altLang="ja-JP" sz="3600" b="1" dirty="0" smtClean="0">
                <a:latin typeface="Arial" charset="0"/>
                <a:ea typeface="ヒラギノ角ゴ Pro W3" charset="0"/>
                <a:cs typeface="Arial" charset="0"/>
              </a:rPr>
              <a:t/>
            </a:r>
            <a:br>
              <a:rPr lang="en-US" altLang="ja-JP" sz="3600" b="1" dirty="0" smtClean="0">
                <a:latin typeface="Arial" charset="0"/>
                <a:ea typeface="ヒラギノ角ゴ Pro W3" charset="0"/>
                <a:cs typeface="Arial" charset="0"/>
              </a:rPr>
            </a:br>
            <a:r>
              <a:rPr lang="ta-IN" altLang="ja-JP" sz="3600" b="1" dirty="0" smtClean="0">
                <a:latin typeface="Arial" charset="0"/>
                <a:ea typeface="ヒラギノ角ゴ Pro W3" charset="0"/>
                <a:cs typeface="Arial" charset="0"/>
              </a:rPr>
              <a:t>பிலி </a:t>
            </a:r>
            <a:r>
              <a:rPr lang="en-US" altLang="ja-JP" sz="3600" b="1" dirty="0" smtClean="0">
                <a:latin typeface="Arial" charset="0"/>
                <a:ea typeface="ヒラギノ角ゴ Pro W3" charset="0"/>
                <a:cs typeface="Arial" charset="0"/>
              </a:rPr>
              <a:t>2:6-11</a:t>
            </a:r>
            <a:endParaRPr lang="en-US" sz="3600" b="1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ctrTitle"/>
          </p:nvPr>
        </p:nvSpPr>
        <p:spPr>
          <a:xfrm>
            <a:off x="2362200" y="6096000"/>
            <a:ext cx="67818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ヒラギノ角ゴ Pro W3" charset="0"/>
                <a:cs typeface="ヒラギノ角ゴ Pro W3" charset="0"/>
              </a:rPr>
              <a:t>Philippians 2:6-11</a:t>
            </a:r>
          </a:p>
        </p:txBody>
      </p:sp>
      <p:pic>
        <p:nvPicPr>
          <p:cNvPr id="128002" name="Picture 5" descr="crucified_jesus__the_face_by_devca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0501312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3"/>
          <p:cNvSpPr txBox="1">
            <a:spLocks noChangeArrowheads="1"/>
          </p:cNvSpPr>
          <p:nvPr/>
        </p:nvSpPr>
        <p:spPr bwMode="auto">
          <a:xfrm>
            <a:off x="14288" y="548680"/>
            <a:ext cx="4800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altLang="ja-JP" sz="2000" b="1" dirty="0" smtClean="0"/>
              <a:t>5 </a:t>
            </a:r>
            <a:r>
              <a:rPr lang="ta-IN" altLang="ja-JP" sz="2000" b="1" dirty="0" smtClean="0"/>
              <a:t>கிறிஸ்து </a:t>
            </a:r>
            <a:r>
              <a:rPr lang="ta-IN" altLang="ja-JP" sz="2000" b="1" dirty="0"/>
              <a:t>இயேசுவிலிருந்த சிந்தையே உங்களிலும் இருக்கக்கடவது;</a:t>
            </a:r>
          </a:p>
          <a:p>
            <a:r>
              <a:rPr lang="ta-IN" altLang="ja-JP" sz="2000" b="1" dirty="0"/>
              <a:t>6அவர் தேவனுடைய ரூபமாயிருந்தும், தேவனுக்குச் சமமாயிருப்பதைக் கொள்ளையாடின பொருளாக எண்ணாமல்,</a:t>
            </a:r>
          </a:p>
          <a:p>
            <a:r>
              <a:rPr lang="ta-IN" altLang="ja-JP" sz="2000" b="1" dirty="0"/>
              <a:t>7தம்மைத்தாமே வெறுமையாக்கி, அடிமையின் ரூபமெடுத்து, மனுஷர் சாயலானார்.</a:t>
            </a:r>
          </a:p>
          <a:p>
            <a:r>
              <a:rPr lang="ta-IN" altLang="ja-JP" sz="2000" b="1" dirty="0"/>
              <a:t>8அவர் மனுஷரூபமாய்க் காணப்பட்டு, மரணபரியந்தம், அதாவது சிலுவையின் மரணபரியந்தமும் கீழ்ப்படிந்தவராகி, தம்மைத்தாமே தாழ்த்தினார்.</a:t>
            </a:r>
            <a:r>
              <a:rPr lang="en-US" altLang="ja-JP" sz="2000" b="1" dirty="0"/>
              <a:t/>
            </a:r>
            <a:br>
              <a:rPr lang="en-US" altLang="ja-JP" sz="2000" b="1" dirty="0"/>
            </a:br>
            <a:r>
              <a:rPr lang="en-US" altLang="ja-JP" sz="2000" b="1" dirty="0" smtClean="0"/>
              <a:t>(</a:t>
            </a:r>
            <a:r>
              <a:rPr lang="ta-IN" altLang="ja-JP" sz="2000" b="1" dirty="0" smtClean="0"/>
              <a:t>பிலி</a:t>
            </a:r>
            <a:r>
              <a:rPr lang="en-US" altLang="ja-JP" sz="2000" b="1" dirty="0" smtClean="0"/>
              <a:t> 2:5-8 ).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effectLst>
                <a:glow rad="228600">
                  <a:schemeClr val="tx1"/>
                </a:glow>
              </a:effectLst>
              <a:latin typeface="Arial" pitchFamily="-105" charset="0"/>
              <a:ea typeface="ＭＳ Ｐゴシック"/>
              <a:cs typeface="ＭＳ Ｐゴシック"/>
            </a:endParaRPr>
          </a:p>
        </p:txBody>
      </p:sp>
      <p:pic>
        <p:nvPicPr>
          <p:cNvPr id="129026" name="Picture 3" descr="ms187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0"/>
            <a:ext cx="9296400" cy="990600"/>
          </a:xfr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ta-IN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ஆராதனை ஒழுங்கு முறைமை 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8153400" y="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139</a:t>
            </a:r>
            <a:endParaRPr lang="en-US" b="1" i="1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04800" y="7620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sz="3200" b="1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ஜெபாலயம்</a:t>
            </a:r>
            <a:r>
              <a:rPr lang="ta-IN" sz="3200" b="1" i="1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 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572000" y="7620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sz="3200" b="1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திருச்சபை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ஆராதனை அழைப்பு 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572000" y="14478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அதே (அழைத்தல்)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21336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ஷேமா(உபா6:4)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72000" y="21336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பிரமாணம் </a:t>
            </a:r>
          </a:p>
          <a:p>
            <a:pPr eaLnBrk="1" hangingPunct="1">
              <a:defRPr/>
            </a:pP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		(பிலி 2:6-11)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04800" y="28194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ஜெபம்</a:t>
            </a:r>
            <a:r>
              <a:rPr lang="en-US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,</a:t>
            </a:r>
            <a:r>
              <a:rPr lang="ta-IN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 </a:t>
            </a: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ஆமென் </a:t>
            </a:r>
            <a:endParaRPr lang="en-US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4572000" y="28194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ஜெபம்</a:t>
            </a:r>
            <a:endParaRPr lang="en-US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04800" y="35052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வேதா வாசிப்பு</a:t>
            </a:r>
            <a:endParaRPr lang="en-US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572000" y="35052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வேதா வாசிப்பு</a:t>
            </a:r>
            <a:endParaRPr lang="en-US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04800" y="423545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தோரா</a:t>
            </a:r>
            <a:r>
              <a:rPr lang="en-US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/</a:t>
            </a:r>
            <a:r>
              <a:rPr lang="ta-IN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 </a:t>
            </a: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தீர்க்கதரிசகள் </a:t>
            </a:r>
            <a:endParaRPr lang="en-US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4572000" y="423545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பழைய </a:t>
            </a:r>
            <a:r>
              <a:rPr lang="ta-IN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ஏற்பாடு</a:t>
            </a:r>
            <a:r>
              <a:rPr lang="en-US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/</a:t>
            </a:r>
            <a:r>
              <a:rPr lang="ta-IN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 சுவி</a:t>
            </a:r>
            <a:r>
              <a:rPr lang="en-US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/</a:t>
            </a:r>
            <a:r>
              <a:rPr lang="ta-IN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 </a:t>
            </a: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நிருபம் </a:t>
            </a:r>
            <a:endParaRPr lang="en-US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04800" y="49530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விளக்கம் </a:t>
            </a:r>
            <a:r>
              <a:rPr lang="en-US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/</a:t>
            </a:r>
            <a:r>
              <a:rPr lang="ta-IN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புத்திசொல்லல் </a:t>
            </a:r>
            <a:endParaRPr lang="en-US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666820" y="516003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sz="2800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Times New Roman" charset="0"/>
              </a:rPr>
              <a:t>பிரசங்கம்</a:t>
            </a:r>
            <a:endParaRPr lang="en-US" sz="2800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04800" y="5867826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ஆசீர்வாதம் </a:t>
            </a:r>
            <a:r>
              <a:rPr lang="en-US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(</a:t>
            </a:r>
            <a:r>
              <a:rPr lang="ta-IN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எண்</a:t>
            </a:r>
            <a:r>
              <a:rPr lang="en-US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 </a:t>
            </a:r>
            <a:r>
              <a:rPr lang="en-US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6:22-27</a:t>
            </a:r>
            <a:r>
              <a:rPr lang="en-US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)</a:t>
            </a:r>
            <a:endParaRPr lang="en-US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572000" y="568325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 </a:t>
            </a: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ஆசீர்வாதம்</a:t>
            </a:r>
            <a:endParaRPr lang="en-US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(</a:t>
            </a:r>
            <a:r>
              <a:rPr lang="ta-IN" b="1" i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யூதா</a:t>
            </a:r>
            <a:r>
              <a:rPr lang="en-US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 </a:t>
            </a:r>
            <a:r>
              <a:rPr lang="en-US" b="1" i="1" dirty="0" smtClean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charset="0"/>
              </a:rPr>
              <a:t>24-25)</a:t>
            </a:r>
            <a:endParaRPr lang="en-US" b="1" i="1" dirty="0" smtClean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-105" charset="0"/>
              <a:ea typeface="+mn-ea"/>
              <a:cs typeface="+mn-cs"/>
            </a:endParaRPr>
          </a:p>
        </p:txBody>
      </p:sp>
      <p:pic>
        <p:nvPicPr>
          <p:cNvPr id="131074" name="Picture 3" descr="ms187"/>
          <p:cNvPicPr>
            <a:picLocks noChangeAspect="1" noChangeArrowheads="1"/>
          </p:cNvPicPr>
          <p:nvPr/>
        </p:nvPicPr>
        <p:blipFill>
          <a:blip r:embed="rId3" cstate="screen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0"/>
            <a:ext cx="9296400" cy="990600"/>
          </a:xfr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a-IN" sz="32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ஆராதனை முடிவு </a:t>
            </a:r>
            <a:endParaRPr lang="en-US" sz="32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8153400" y="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139</a:t>
            </a:r>
            <a:endParaRPr lang="en-US" b="1" i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04800" y="7620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sz="3200" b="1" u="sng" dirty="0">
                <a:solidFill>
                  <a:srgbClr val="FFFFFF"/>
                </a:solidFill>
                <a:latin typeface="Times New Roman" charset="0"/>
              </a:rPr>
              <a:t>ஜெபாலயம்</a:t>
            </a:r>
            <a:endParaRPr lang="en-US" sz="3200" b="1" u="sng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572000" y="7620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sz="3200" b="1" u="sng" dirty="0">
                <a:solidFill>
                  <a:srgbClr val="FFFFFF"/>
                </a:solidFill>
                <a:latin typeface="Times New Roman" charset="0"/>
              </a:rPr>
              <a:t>திருச்சபை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52400" y="1447800"/>
            <a:ext cx="441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ta-IN" sz="1600" b="1" i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பின்னும் கர்த்தர் மோசேயை நோக்கி:</a:t>
            </a:r>
          </a:p>
          <a:p>
            <a:pPr marL="914400" indent="-914400" eaLnBrk="1" hangingPunct="1">
              <a:defRPr/>
            </a:pPr>
            <a:r>
              <a:rPr lang="ta-IN" sz="1600" b="1" i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நீ ஆரோனோடும் அவன் குமாரரோடும் சொல்லவேண்டியது என்னவென்றால்: நீங்கள் இஸ்ரவேல் புத்திரரை ஆசீர்வதிக்கும்போது, அவர்களைப் பார்த்துச் சொல்லவேண்டியதாவது:</a:t>
            </a:r>
          </a:p>
          <a:p>
            <a:pPr marL="914400" indent="-914400" eaLnBrk="1" hangingPunct="1">
              <a:defRPr/>
            </a:pPr>
            <a:r>
              <a:rPr lang="ta-IN" sz="1600" b="1" i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கர்த்தர் உன்னை ஆசீர்வதித்து, உன்னைக் காக்கக்கடவர்.</a:t>
            </a:r>
          </a:p>
          <a:p>
            <a:pPr marL="914400" indent="-914400" eaLnBrk="1" hangingPunct="1">
              <a:defRPr/>
            </a:pPr>
            <a:r>
              <a:rPr lang="ta-IN" sz="1600" b="1" i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கர்த்தர் தம்முடைய முகத்தை உன்மேல் பிரகாசிக்கப்பண்ணி, உன்மேல் கிருபையாயிருக்கக்கடவர்.</a:t>
            </a:r>
          </a:p>
          <a:p>
            <a:pPr marL="914400" indent="-914400" eaLnBrk="1" hangingPunct="1">
              <a:defRPr/>
            </a:pPr>
            <a:r>
              <a:rPr lang="ta-IN" sz="1600" b="1" i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கர்த்தர் தம்முடைய முகத்தை உன்மேல் பிரசன்னமாக்கி, உனக்குச் சமாதானம் கட்டளையிடக்கடவர் என்பதே. </a:t>
            </a:r>
            <a:r>
              <a:rPr lang="en-US" sz="1600" b="1" i="1" dirty="0" smtClean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</a:t>
            </a:r>
            <a:r>
              <a:rPr lang="ta-IN" sz="1600" b="1" i="1" dirty="0" smtClean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எண்</a:t>
            </a:r>
            <a:r>
              <a:rPr lang="en-US" sz="1600" b="1" i="1" dirty="0" smtClean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6:22-27)</a:t>
            </a:r>
            <a:endParaRPr lang="en-US" sz="1600" b="1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724400" y="1447800"/>
            <a:ext cx="4419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a-IN" altLang="ja-JP" b="1" i="1" dirty="0">
                <a:solidFill>
                  <a:srgbClr val="FFFF00"/>
                </a:solidFill>
                <a:latin typeface="Arial" charset="0"/>
              </a:rPr>
              <a:t>துதியின் </a:t>
            </a:r>
            <a:r>
              <a:rPr lang="ta-IN" altLang="ja-JP" b="1" i="1" dirty="0" smtClean="0">
                <a:solidFill>
                  <a:srgbClr val="FFFF00"/>
                </a:solidFill>
                <a:latin typeface="Arial" charset="0"/>
              </a:rPr>
              <a:t>ஜெபம்</a:t>
            </a:r>
            <a:endParaRPr lang="en-US" altLang="ja-JP" b="1" i="1" dirty="0" smtClean="0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altLang="ja-JP" b="1" dirty="0" smtClean="0">
                <a:solidFill>
                  <a:srgbClr val="FFFFFF"/>
                </a:solidFill>
                <a:latin typeface="Arial" charset="0"/>
              </a:rPr>
              <a:t>"</a:t>
            </a:r>
            <a:r>
              <a:rPr lang="ta-IN" altLang="ja-JP" sz="2000" b="1" dirty="0" smtClean="0">
                <a:solidFill>
                  <a:srgbClr val="FFFFFF"/>
                </a:solidFill>
                <a:latin typeface="Arial" charset="0"/>
              </a:rPr>
              <a:t>வழுவாதபடி </a:t>
            </a:r>
            <a:r>
              <a:rPr lang="ta-IN" altLang="ja-JP" sz="2000" b="1" dirty="0">
                <a:solidFill>
                  <a:srgbClr val="FFFFFF"/>
                </a:solidFill>
                <a:latin typeface="Arial" charset="0"/>
              </a:rPr>
              <a:t>உங்களைக் காக்கவும், தமது மகிமையுள்ள சந்நிதானத்திலே மிகுந்த மகிழ்ச்சியோடே உங்களை மாசற்றவர்களாய் நிறுத்தவும் வல்லமையுள்ளவரும்,</a:t>
            </a:r>
          </a:p>
          <a:p>
            <a:pPr algn="ctr" eaLnBrk="1" hangingPunct="1">
              <a:defRPr/>
            </a:pPr>
            <a:r>
              <a:rPr lang="ta-IN" altLang="ja-JP" sz="2000" b="1" dirty="0" smtClean="0">
                <a:solidFill>
                  <a:srgbClr val="FFFFFF"/>
                </a:solidFill>
                <a:latin typeface="Arial" charset="0"/>
              </a:rPr>
              <a:t>தாம் </a:t>
            </a:r>
            <a:r>
              <a:rPr lang="ta-IN" altLang="ja-JP" sz="2000" b="1" dirty="0">
                <a:solidFill>
                  <a:srgbClr val="FFFFFF"/>
                </a:solidFill>
                <a:latin typeface="Arial" charset="0"/>
              </a:rPr>
              <a:t>ஒருவரே ஞானமுள்ளவருமாகிய நம்முடைய இரட்சகரான தேவனுக்குக் கனமும் மகத்துவமும் வல்லமையும் அதிகாரமும் இப்பொழுதும் எப்பொழுதும் உண்டாவதாக. ஆமென்.</a:t>
            </a:r>
            <a:r>
              <a:rPr lang="en-US" altLang="ja-JP" sz="2000" b="1" dirty="0" smtClean="0">
                <a:solidFill>
                  <a:srgbClr val="FFFFFF"/>
                </a:solidFill>
                <a:latin typeface="Arial" charset="0"/>
              </a:rPr>
              <a:t>"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 (</a:t>
            </a:r>
            <a:r>
              <a:rPr lang="ta-IN" sz="2000" b="1" dirty="0">
                <a:solidFill>
                  <a:srgbClr val="FFFFFF"/>
                </a:solidFill>
                <a:latin typeface="Arial" charset="0"/>
              </a:rPr>
              <a:t>யூதா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24-25 ).</a:t>
            </a:r>
            <a:endParaRPr lang="en-US" sz="2000" b="1" dirty="0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485775"/>
            <a:ext cx="8265740" cy="657225"/>
          </a:xfrm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a-IN" sz="2400" b="1" dirty="0" smtClean="0">
                <a:ea typeface="+mj-ea"/>
                <a:cs typeface="+mj-cs"/>
              </a:rPr>
              <a:t>ஓய்வுநாள்</a:t>
            </a:r>
            <a:r>
              <a:rPr lang="en-US" sz="2400" b="1" dirty="0" smtClean="0">
                <a:ea typeface="+mj-ea"/>
                <a:cs typeface="+mj-cs"/>
              </a:rPr>
              <a:t> – </a:t>
            </a:r>
            <a:r>
              <a:rPr lang="ta-IN" sz="2400" b="1" dirty="0">
                <a:ea typeface="+mj-ea"/>
                <a:cs typeface="+mj-cs"/>
              </a:rPr>
              <a:t>பஞ்சாகமத்தின் </a:t>
            </a:r>
            <a:r>
              <a:rPr lang="ta-IN" sz="2400" b="1" dirty="0" smtClean="0">
                <a:ea typeface="+mj-ea"/>
                <a:cs typeface="+mj-cs"/>
              </a:rPr>
              <a:t>முக்கியத்துவம்</a:t>
            </a:r>
            <a:br>
              <a:rPr lang="ta-IN" sz="2400" b="1" dirty="0" smtClean="0">
                <a:ea typeface="+mj-ea"/>
                <a:cs typeface="+mj-cs"/>
              </a:rPr>
            </a:br>
            <a:endParaRPr lang="en-US" sz="2400" b="1" dirty="0">
              <a:ea typeface="+mj-ea"/>
              <a:cs typeface="+mj-cs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76400"/>
            <a:ext cx="7994650" cy="3886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எபிரேய 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ஓய்வுநாள்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altLang="ja-JP" sz="2400" b="1" dirty="0">
                <a:latin typeface="Arial" charset="0"/>
                <a:ea typeface="ＭＳ Ｐゴシック" charset="0"/>
                <a:cs typeface="ＭＳ Ｐゴシック" charset="0"/>
              </a:rPr>
              <a:t>மூல மொழியில் 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சா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ஷா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பாத் </a:t>
            </a:r>
            <a:r>
              <a:rPr lang="en-US" altLang="ja-JP" sz="2400" b="1" dirty="0">
                <a:latin typeface="Arial" charset="0"/>
                <a:ea typeface="ＭＳ Ｐゴシック" charset="0"/>
                <a:cs typeface="ＭＳ Ｐゴシック" charset="0"/>
              </a:rPr>
              <a:t>=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அதன் </a:t>
            </a:r>
            <a:r>
              <a:rPr lang="ta-IN" altLang="ja-JP" sz="2400" b="1" dirty="0">
                <a:latin typeface="Arial" charset="0"/>
                <a:ea typeface="ＭＳ Ｐゴシック" charset="0"/>
                <a:cs typeface="ＭＳ Ｐゴシック" charset="0"/>
              </a:rPr>
              <a:t>கருது யாதும் செய்யாது 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இருத்தல்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altLang="ja-JP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முதல் ஓய்வுநாள் பற்றி எபிரேய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வேதத்தில்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(Tanaka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),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கர்த்தரே முதலில் அதை கடைபிடித்தார் எனப்பட்டுள்ளது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ஓய்வுநாள்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கடைபிடிப்பு பற்றி தோராவில்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ம்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, 10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ம்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கற்பனைகள் ஆகும்.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யாத்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20:8-11,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உபா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5:12-15.</a:t>
            </a: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 descr="wooden synago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49363"/>
          </a:xfrm>
        </p:spPr>
        <p:txBody>
          <a:bodyPr/>
          <a:lstStyle/>
          <a:p>
            <a:pPr eaLnBrk="1" hangingPunct="1">
              <a:defRPr/>
            </a:pPr>
            <a:r>
              <a:rPr lang="ta-IN" sz="4000" b="1" dirty="0">
                <a:solidFill>
                  <a:srgbClr val="0604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/>
              </a:rPr>
              <a:t>ஜெபஆலய திருச்சபைக்கான ஒற்றுமைகள் </a:t>
            </a:r>
            <a:endParaRPr lang="en-US" sz="4000" b="1" dirty="0">
              <a:solidFill>
                <a:srgbClr val="0604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8990" y="1772816"/>
            <a:ext cx="883286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604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3600" b="1" dirty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ta-IN" sz="3200" b="1" dirty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ஒரு பட்டணத்தில் ஓன்று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ta-IN" sz="3200" b="1" dirty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மூப்பர்கள்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ta-IN" sz="3200" b="1" dirty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பிரசங்க </a:t>
            </a:r>
            <a:r>
              <a:rPr lang="ta-IN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மேடை</a:t>
            </a:r>
            <a:r>
              <a:rPr lang="en-US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,</a:t>
            </a:r>
            <a:r>
              <a:rPr lang="ta-IN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 இருக்கை</a:t>
            </a:r>
            <a:r>
              <a:rPr lang="en-US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,</a:t>
            </a:r>
            <a:r>
              <a:rPr lang="ta-IN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ta-IN" sz="3200" b="1" dirty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விளக்கு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ta-IN" sz="3200" b="1" dirty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ஆராதனை ஒழுங்கு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3200" b="1" dirty="0" smtClean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ta-IN" sz="3200" b="1" dirty="0">
                <a:effectLst>
                  <a:glow rad="228600">
                    <a:srgbClr val="060400"/>
                  </a:glow>
                </a:effectLst>
                <a:latin typeface="Arial"/>
                <a:ea typeface="+mn-ea"/>
                <a:cs typeface="Arial"/>
              </a:rPr>
              <a:t>பொதுவான கூடுகை</a:t>
            </a:r>
            <a:endParaRPr lang="en-US" sz="3200" b="1" dirty="0">
              <a:effectLst>
                <a:glow rad="228600">
                  <a:srgbClr val="060400"/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8397875" y="8255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139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ta-IN" sz="2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புதிய ஏற்பாட்டு பின்னணிகள் இணைப்பு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a-IN" b="1" dirty="0">
                <a:solidFill>
                  <a:srgbClr val="FFFFFF"/>
                </a:solidFill>
                <a:latin typeface="Arial" charset="0"/>
                <a:cs typeface="Arial" charset="0"/>
              </a:rPr>
              <a:t>இந்த விளக்கக்காட்சியை இலவசமாகப் பெறுக 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05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6700" y="485775"/>
            <a:ext cx="8409756" cy="657225"/>
          </a:xfrm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a typeface="+mj-ea"/>
                <a:cs typeface="+mj-cs"/>
              </a:rPr>
              <a:t> </a:t>
            </a:r>
            <a:r>
              <a:rPr lang="ta-IN" sz="2400" b="1" dirty="0">
                <a:ea typeface="+mj-ea"/>
                <a:cs typeface="+mj-cs"/>
              </a:rPr>
              <a:t>ஓய்வுநாள்</a:t>
            </a:r>
            <a:r>
              <a:rPr lang="en-US" sz="2400" b="1" dirty="0" smtClean="0">
                <a:ea typeface="+mj-ea"/>
                <a:cs typeface="+mj-cs"/>
              </a:rPr>
              <a:t>– </a:t>
            </a:r>
            <a:r>
              <a:rPr lang="ta-IN" sz="2400" b="1" dirty="0">
                <a:ea typeface="+mj-ea"/>
                <a:cs typeface="+mj-cs"/>
              </a:rPr>
              <a:t>பஞ்சாகமத்தின் முக்கியத்துவம்</a:t>
            </a:r>
            <a:br>
              <a:rPr lang="ta-IN" sz="2400" b="1" dirty="0">
                <a:ea typeface="+mj-ea"/>
                <a:cs typeface="+mj-cs"/>
              </a:rPr>
            </a:br>
            <a:endParaRPr lang="en-US" sz="2400" b="1" dirty="0">
              <a:ea typeface="+mj-ea"/>
              <a:cs typeface="+mj-cs"/>
            </a:endParaRPr>
          </a:p>
        </p:txBody>
      </p:sp>
      <p:sp>
        <p:nvSpPr>
          <p:cNvPr id="2426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674813"/>
            <a:ext cx="7924800" cy="3790950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40000"/>
              </a:spcBef>
              <a:buNone/>
            </a:pPr>
            <a:endParaRPr lang="en-US" sz="28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ஓய்வு வருடம்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யாத்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23:10-11;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லேவி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25:1-7)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70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வருடங்கள் சிறைபட்டமை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2400" b="1" dirty="0">
                <a:latin typeface="Arial" charset="0"/>
                <a:ea typeface="ＭＳ Ｐゴシック" charset="0"/>
              </a:rPr>
              <a:t>(2 </a:t>
            </a:r>
            <a:r>
              <a:rPr lang="ta-IN" sz="2400" b="1" dirty="0">
                <a:latin typeface="Arial" charset="0"/>
                <a:ea typeface="ＭＳ Ｐゴシック" charset="0"/>
              </a:rPr>
              <a:t>நாளா 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. 36:21)</a:t>
            </a:r>
          </a:p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ta-IN" sz="2400" b="1" dirty="0" smtClean="0">
                <a:latin typeface="Arial" charset="0"/>
                <a:ea typeface="ＭＳ Ｐゴシック" charset="0"/>
              </a:rPr>
              <a:t>ஓய்வு வருடத்தை 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 </a:t>
            </a:r>
            <a:r>
              <a:rPr lang="ta-IN" sz="2400" b="1" dirty="0">
                <a:latin typeface="Arial" charset="0"/>
                <a:ea typeface="ＭＳ Ｐゴシック" charset="0"/>
              </a:rPr>
              <a:t>மீண்டும் நடைமுறைப்படுத்தல் 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(</a:t>
            </a:r>
            <a:r>
              <a:rPr lang="ta-IN" sz="2400" b="1" dirty="0">
                <a:latin typeface="Arial" charset="0"/>
                <a:ea typeface="ＭＳ Ｐゴシック" charset="0"/>
              </a:rPr>
              <a:t>நெகே 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10:31</a:t>
            </a:r>
            <a:r>
              <a:rPr lang="en-US" sz="2400" b="1" dirty="0">
                <a:latin typeface="Arial" charset="0"/>
                <a:ea typeface="ＭＳ Ｐゴシック" charset="0"/>
              </a:rPr>
              <a:t>)</a:t>
            </a:r>
          </a:p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ஐம்பதாம் வருடம் ஜுபிலி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லேவி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25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, 27;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எண்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36:4)</a:t>
            </a:r>
          </a:p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 பிராயச்சித்ததினம் (யோம் கிப்பூர்)</a:t>
            </a: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யூத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நியாயப்பிரமாணத்தின் படி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ஹாலாக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இந்த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ஓய்வுநாள்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யூத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காலண்டர் படி முக்கிய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நாளாகும்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ஓய்வுநாளில் யோன் கிப்பூர் பண்டிகையை பார்க்கிலும் தோரா வாசிப்பு ஒரு முக்கிய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நிகழ்வாகும்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ஓய்வுநாளை ஆசாரியாதது மற்றைய நாளை பாக்கிலும் தண்டனைக்குரியதும் பெரிய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குற்றமுமாகும்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0" y="2286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Arial" pitchFamily="22" charset="0"/>
                <a:ea typeface="+mn-ea"/>
                <a:cs typeface="+mn-cs"/>
              </a:rPr>
              <a:t>  </a:t>
            </a:r>
            <a:endParaRPr lang="en-US" sz="3200" b="1" dirty="0">
              <a:solidFill>
                <a:schemeClr val="tx2"/>
              </a:solidFill>
              <a:latin typeface="Arial" pitchFamily="22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16" y="399915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800" dirty="0">
                <a:solidFill>
                  <a:schemeClr val="bg1"/>
                </a:solidFill>
              </a:rPr>
              <a:t>ஓய்வுநாள்–யூதர்களின்  முக்கியத்துவம்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243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"/>
                                        <p:tgtEl>
                                          <p:spTgt spid="243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"/>
                                        <p:tgtEl>
                                          <p:spTgt spid="243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3810000"/>
          </a:xfrm>
        </p:spPr>
        <p:txBody>
          <a:bodyPr/>
          <a:lstStyle/>
          <a:p>
            <a:pPr marL="508000" indent="-508000" eaLnBrk="1" hangingPunct="1">
              <a:spcBef>
                <a:spcPct val="50000"/>
              </a:spcBef>
            </a:pP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eaLnBrk="1" hangingPunct="1">
              <a:spcBef>
                <a:spcPct val="50000"/>
              </a:spcBef>
            </a:pP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வாரத்தின்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ஒரு நாளை ஓய்வு நாளாக ஆசாரிப்பது யூத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முறைமையாகும்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இவை பிரமாணங்களில் எழுதப்பட்டுள்ளது. </a:t>
            </a: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eaLnBrk="1" hangingPunct="1">
              <a:spcBef>
                <a:spcPct val="50000"/>
              </a:spcBef>
            </a:pP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eaLnBrk="1" hangingPunct="1">
              <a:spcBef>
                <a:spcPct val="50000"/>
              </a:spcBef>
            </a:pP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யூதர்கள்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சாபாட்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நாளை ஓய்வு நாளாக அனுசரிப்பதுடன் இது வாரத்ததின்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ம் நாளாகும்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வெள்ளிக்கிழமை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சூரிய அஸ்தமிப்புடன் தொடங்கி சனிக்கிழமை சூரிய அஸ்தமிப்பு வரை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ஆகும்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228600" y="2286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rial" pitchFamily="22" charset="0"/>
                <a:ea typeface="+mn-ea"/>
                <a:cs typeface="+mn-cs"/>
              </a:rPr>
              <a:t> </a:t>
            </a:r>
            <a:endParaRPr lang="en-US" sz="3600" b="1" dirty="0">
              <a:solidFill>
                <a:schemeClr val="tx2"/>
              </a:solidFill>
              <a:latin typeface="Arial" pitchFamily="22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76934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800" dirty="0">
                <a:solidFill>
                  <a:schemeClr val="bg1"/>
                </a:solidFill>
              </a:rPr>
              <a:t>ஓய்வுநாள்–யூதர்களின்  முக்கியத்துவம்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"/>
                                        <p:tgtEl>
                                          <p:spTgt spid="244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371600"/>
            <a:ext cx="8138864" cy="4724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சாபாட்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நாள் ஆசரிப்பு இரு நோக்கங்கள் கொண்டது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இது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பற்றி தனக் மற்றும் சிட்டுர்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கூறுகின்றது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4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eaLnBrk="1" hangingPunct="1">
              <a:lnSpc>
                <a:spcPct val="150000"/>
              </a:lnSpc>
              <a:defRPr/>
            </a:pPr>
            <a:r>
              <a:rPr lang="ta-IN" altLang="ja-JP" sz="2400" b="1" dirty="0">
                <a:latin typeface="Arial" charset="0"/>
                <a:ea typeface="ＭＳ Ｐゴシック" charset="0"/>
                <a:cs typeface="ＭＳ Ｐゴシック" charset="0"/>
              </a:rPr>
              <a:t>கர்த்தரின் 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படைப்பை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கொண்டாடுவதுதான்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altLang="ja-JP" sz="2400" b="1" dirty="0">
                <a:latin typeface="Arial" charset="0"/>
                <a:ea typeface="ＭＳ Ｐゴシック" charset="0"/>
                <a:cs typeface="ＭＳ Ｐゴシック" charset="0"/>
              </a:rPr>
              <a:t>அவர் 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ம் </a:t>
            </a:r>
            <a:r>
              <a:rPr lang="ta-IN" altLang="ja-JP" sz="2400" b="1" dirty="0">
                <a:latin typeface="Arial" charset="0"/>
                <a:ea typeface="ＭＳ Ｐゴシック" charset="0"/>
                <a:cs typeface="ＭＳ Ｐゴシック" charset="0"/>
              </a:rPr>
              <a:t>நாள் தம் வேலைகளை எல்லாம் முடித்து ஓய்ந்திருந்தார் 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யாத் 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20).</a:t>
            </a:r>
            <a:endParaRPr lang="en-US" altLang="ja-JP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8000" indent="-508000" eaLnBrk="1" hangingPunct="1">
              <a:lnSpc>
                <a:spcPct val="150000"/>
              </a:lnSpc>
              <a:defRPr/>
            </a:pP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ta-IN" altLang="ja-JP" sz="2400" b="1" dirty="0">
                <a:latin typeface="Arial" charset="0"/>
                <a:ea typeface="ＭＳ Ｐゴシック" charset="0"/>
                <a:cs typeface="ＭＳ Ｐゴシック" charset="0"/>
              </a:rPr>
              <a:t>எகிப்தில் இருந்து பெற்ற இஸ்ரவேலின் விடுதலையை 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கொண்டாடுவதாகும்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ta-IN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உபா </a:t>
            </a:r>
            <a:r>
              <a:rPr lang="en-US" altLang="ja-JP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5).</a:t>
            </a: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228600" y="2286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 sz="3600" b="1" dirty="0">
              <a:solidFill>
                <a:schemeClr val="tx2"/>
              </a:solidFill>
              <a:latin typeface="Arial" pitchFamily="22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76934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800" dirty="0">
                <a:solidFill>
                  <a:schemeClr val="bg1"/>
                </a:solidFill>
              </a:rPr>
              <a:t>ஓய்வுநாள் </a:t>
            </a:r>
            <a:r>
              <a:rPr lang="en-US" sz="2800" dirty="0" smtClean="0">
                <a:solidFill>
                  <a:schemeClr val="bg1"/>
                </a:solidFill>
              </a:rPr>
              <a:t>- </a:t>
            </a:r>
            <a:r>
              <a:rPr lang="ta-IN" sz="2800" dirty="0" smtClean="0">
                <a:solidFill>
                  <a:schemeClr val="bg1"/>
                </a:solidFill>
              </a:rPr>
              <a:t>யூதர்களின்  </a:t>
            </a:r>
            <a:r>
              <a:rPr lang="ta-IN" sz="2800" dirty="0">
                <a:solidFill>
                  <a:schemeClr val="bg1"/>
                </a:solidFill>
              </a:rPr>
              <a:t>முக்கியத்துவம்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"/>
                                        <p:tgtEl>
                                          <p:spTgt spid="245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"/>
                                        <p:tgtEl>
                                          <p:spTgt spid="24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65868" y="1484784"/>
            <a:ext cx="8066087" cy="4248448"/>
          </a:xfrm>
        </p:spPr>
        <p:txBody>
          <a:bodyPr/>
          <a:lstStyle/>
          <a:p>
            <a:pPr eaLnBrk="1" hangingPunct="1">
              <a:buSzPct val="158000"/>
              <a:buFont typeface="Wingdings" pitchFamily="2" charset="2"/>
              <a:buChar char="§"/>
            </a:pP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தவிக்கவேண்டிய கடமைகள்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865188" lvl="1" eaLnBrk="1" hangingPunct="1"/>
            <a:r>
              <a:rPr lang="ta-IN" altLang="ja-JP" sz="2400" b="1" dirty="0" smtClean="0">
                <a:latin typeface="Arial" charset="0"/>
                <a:ea typeface="ＭＳ Ｐゴシック" charset="0"/>
              </a:rPr>
              <a:t>யூத </a:t>
            </a:r>
            <a:r>
              <a:rPr lang="ta-IN" altLang="ja-JP" sz="2400" b="1" dirty="0">
                <a:latin typeface="Arial" charset="0"/>
                <a:ea typeface="ＭＳ Ｐゴシック" charset="0"/>
              </a:rPr>
              <a:t>பிரமாணத்தின் படிஎந்த  	மேலக்காவும் முடியாது </a:t>
            </a:r>
            <a:r>
              <a:rPr lang="ta-IN" altLang="ja-JP" sz="2400" b="1" dirty="0" smtClean="0">
                <a:latin typeface="Arial" charset="0"/>
                <a:ea typeface="ＭＳ Ｐゴシック" charset="0"/>
              </a:rPr>
              <a:t>(</a:t>
            </a:r>
            <a:r>
              <a:rPr lang="en-US" altLang="ja-JP" sz="2400" b="1" dirty="0" smtClean="0">
                <a:latin typeface="Arial" charset="0"/>
                <a:ea typeface="ＭＳ Ｐゴシック" charset="0"/>
              </a:rPr>
              <a:t>“</a:t>
            </a:r>
            <a:r>
              <a:rPr lang="ta-IN" altLang="ja-JP" sz="2400" b="1" dirty="0" smtClean="0">
                <a:latin typeface="Arial" charset="0"/>
                <a:ea typeface="ＭＳ Ｐゴシック" charset="0"/>
              </a:rPr>
              <a:t>வேலை</a:t>
            </a:r>
            <a:r>
              <a:rPr lang="en-US" altLang="ja-JP" sz="2400" b="1" dirty="0" smtClean="0">
                <a:latin typeface="Arial" charset="0"/>
                <a:ea typeface="ＭＳ Ｐゴシック" charset="0"/>
              </a:rPr>
              <a:t>”</a:t>
            </a:r>
            <a:r>
              <a:rPr lang="ta-IN" altLang="ja-JP" sz="2400" b="1" dirty="0" smtClean="0">
                <a:latin typeface="Arial" charset="0"/>
                <a:ea typeface="ＭＳ Ｐゴシック" charset="0"/>
              </a:rPr>
              <a:t>)</a:t>
            </a:r>
            <a:r>
              <a:rPr lang="en-US" altLang="ja-JP" sz="2400" b="1" dirty="0" smtClean="0">
                <a:latin typeface="Arial" charset="0"/>
                <a:ea typeface="ＭＳ Ｐゴシック" charset="0"/>
              </a:rPr>
              <a:t>.</a:t>
            </a:r>
            <a:endParaRPr lang="en-US" altLang="ja-JP" sz="2400" b="1" dirty="0">
              <a:latin typeface="Arial" charset="0"/>
              <a:ea typeface="ＭＳ Ｐゴシック" charset="0"/>
            </a:endParaRPr>
          </a:p>
          <a:p>
            <a:pPr marL="865188" lvl="1" eaLnBrk="1" hangingPunct="1"/>
            <a:r>
              <a:rPr lang="ta-IN" sz="2400" b="1" dirty="0" smtClean="0">
                <a:latin typeface="Arial" charset="0"/>
                <a:ea typeface="ＭＳ Ｐゴシック" charset="0"/>
              </a:rPr>
              <a:t>39 </a:t>
            </a:r>
            <a:r>
              <a:rPr lang="ta-IN" sz="2400" b="1" dirty="0">
                <a:latin typeface="Arial" charset="0"/>
                <a:ea typeface="ＭＳ Ｐゴシック" charset="0"/>
              </a:rPr>
              <a:t>விதமான வேலைகள் 	</a:t>
            </a:r>
            <a:r>
              <a:rPr lang="ta-IN" sz="2400" b="1" dirty="0" smtClean="0">
                <a:latin typeface="Arial" charset="0"/>
                <a:ea typeface="ＭＳ Ｐゴシック" charset="0"/>
              </a:rPr>
              <a:t>செய்யமுடியாது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.</a:t>
            </a:r>
            <a:endParaRPr lang="ta-IN" sz="2400" b="1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8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மனிதர்களின் </a:t>
            </a:r>
            <a:r>
              <a:rPr lang="ta-IN" sz="2400" b="1" dirty="0">
                <a:latin typeface="Arial" charset="0"/>
                <a:ea typeface="ＭＳ Ｐゴシック" charset="0"/>
                <a:cs typeface="ＭＳ Ｐゴシック" charset="0"/>
              </a:rPr>
              <a:t>ஜீவனுக்கு ஏதாகிலும் தீங்கு உண்டானால் உதவவேண்டியது யூதர்களுக்கு அனுமதி மட்டுமல்லாது எந்த சபாத் பிரமாணங்களையும்   மீறவும் </a:t>
            </a:r>
            <a:r>
              <a:rPr lang="ta-IN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முடியும்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6787" name="Rectangle 1027"/>
          <p:cNvSpPr>
            <a:spLocks noChangeArrowheads="1"/>
          </p:cNvSpPr>
          <p:nvPr/>
        </p:nvSpPr>
        <p:spPr bwMode="auto">
          <a:xfrm>
            <a:off x="228600" y="2286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 sz="3600" b="1" dirty="0">
              <a:solidFill>
                <a:schemeClr val="tx2"/>
              </a:solidFill>
              <a:latin typeface="Arial" pitchFamily="22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76934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800" dirty="0">
                <a:solidFill>
                  <a:schemeClr val="bg1"/>
                </a:solidFill>
              </a:rPr>
              <a:t>ஓய்வுநாள் - யூதர்களின்  முக்கியத்துவம்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"/>
                                        <p:tgtEl>
                                          <p:spTgt spid="246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"/>
                                        <p:tgtEl>
                                          <p:spTgt spid="246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"/>
                                        <p:tgtEl>
                                          <p:spTgt spid="246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2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2" charset="-52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2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2" charset="-52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2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2" charset="-5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2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2" charset="-52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upernova">
  <a:themeElements>
    <a:clrScheme name="Supernova 1">
      <a:dk1>
        <a:srgbClr val="000000"/>
      </a:dk1>
      <a:lt1>
        <a:srgbClr val="ACB88F"/>
      </a:lt1>
      <a:dk2>
        <a:srgbClr val="000000"/>
      </a:dk2>
      <a:lt2>
        <a:srgbClr val="777777"/>
      </a:lt2>
      <a:accent1>
        <a:srgbClr val="909082"/>
      </a:accent1>
      <a:accent2>
        <a:srgbClr val="809EA8"/>
      </a:accent2>
      <a:accent3>
        <a:srgbClr val="D2D8C6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Supernova">
      <a:majorFont>
        <a:latin typeface="Times New Roman"/>
        <a:ea typeface="ヒラギノ角ゴ Pro W3"/>
        <a:cs typeface="ヒラギノ角ゴ Pro W3"/>
      </a:majorFont>
      <a:minorFont>
        <a:latin typeface="Times New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upernova 1">
        <a:dk1>
          <a:srgbClr val="000000"/>
        </a:dk1>
        <a:lt1>
          <a:srgbClr val="ACB88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D2D8C6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2">
        <a:dk1>
          <a:srgbClr val="000000"/>
        </a:dk1>
        <a:lt1>
          <a:srgbClr val="ACB88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D2D8C6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14856</TotalTime>
  <Words>1173</Words>
  <Application>Microsoft Office PowerPoint</Application>
  <PresentationFormat>On-screen Show (4:3)</PresentationFormat>
  <Paragraphs>327</Paragraphs>
  <Slides>42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Slit</vt:lpstr>
      <vt:lpstr>Radial</vt:lpstr>
      <vt:lpstr>Default Design</vt:lpstr>
      <vt:lpstr>Azure</vt:lpstr>
      <vt:lpstr>Blank Presentation</vt:lpstr>
      <vt:lpstr>Supernova</vt:lpstr>
      <vt:lpstr>Orbit</vt:lpstr>
      <vt:lpstr>1_Orbit</vt:lpstr>
      <vt:lpstr>ஓய்வுநாள்</vt:lpstr>
      <vt:lpstr>PowerPoint Presentation</vt:lpstr>
      <vt:lpstr>ஓய்வுநாள்</vt:lpstr>
      <vt:lpstr>ஓய்வுநாள் – பஞ்சாகமத்தின் முக்கியத்துவம் </vt:lpstr>
      <vt:lpstr> ஓய்வுநாள்– பஞ்சாகமத்தின் முக்கியத்துவம்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ஓய்வுநாள் - யூதர்களின்  முக்கியத்துவம் </vt:lpstr>
      <vt:lpstr>ஓய்வுநாள்- கிறிஸ்த்தவர்களின் முக்கியத்துவம்</vt:lpstr>
      <vt:lpstr>PowerPoint Presentation</vt:lpstr>
      <vt:lpstr>Iஇஸ்ரவேலர் கர்த்தருடன் ஒரு பரிசுத்தமாய் நடக்க விரும்பினர் ..</vt:lpstr>
      <vt:lpstr>II. நம்முடைய வாழ்க்கையில் கர்த்தருடைய வேலையை மீளவும் பிரதிபலிக்க பரிசுத்த காலங்கள் நமக்கு தேவை .  </vt:lpstr>
      <vt:lpstr>இதன் பொருள்: பரிசுத்தத்திதற்க்காக விடுமுறை எடுத்தால் !</vt:lpstr>
      <vt:lpstr>விவாதக் கேள்விகள்</vt:lpstr>
      <vt:lpstr>ஜெப ஆலயம் </vt:lpstr>
      <vt:lpstr>யூதர் சாலொமோனின் ஆலயத்தை சுற்றியே 4௦௦ ஆண்டுகளாக  இருந்தனர் (959-586 கிமு ).</vt:lpstr>
      <vt:lpstr>யூதர்கள் தொட்டியின் மீது புனிதத்தன்மை கொண்டனர்</vt:lpstr>
      <vt:lpstr>மூன்றாம் ஆலயத்திற்ககான ஜெபம்</vt:lpstr>
      <vt:lpstr>முதல் ஜெப ஆலயம்:  பாபிலோன் </vt:lpstr>
      <vt:lpstr>வித்தியாசமான யூதர்கள் (19ம் நுற்றண்டு வரைபடம்) </vt:lpstr>
      <vt:lpstr>வேறுபட்ட ஜெப ஆலயங்கள்</vt:lpstr>
      <vt:lpstr> புளோரான்ஸ்ல், இத்தாலில் உள்ள ஜெப ஆலயம் (கட்டப்பட்டது 1874-82)</vt:lpstr>
      <vt:lpstr>மாசாடாவில் ஒரு ஜெப ஆலயம் இருந்தது </vt:lpstr>
      <vt:lpstr>ஜெபவாலய மரச்சாமான்கள் மற்றும் வடிவமைப்பு</vt:lpstr>
      <vt:lpstr>நவீன ஜெபவாலயம் </vt:lpstr>
      <vt:lpstr>ஜெபவாலய வரைபடம் </vt:lpstr>
      <vt:lpstr>ஜெபஆலய தலைமைத்துவம்</vt:lpstr>
      <vt:lpstr>ஜெபஆலய, திருச்சபைக்கான :வேறுபாடுகள் </vt:lpstr>
      <vt:lpstr>ஜெபஆலய, திருச்சபைக்கான ஒற்றுமைகள் </vt:lpstr>
      <vt:lpstr>ஆராதனை ஒழுங்கு முறைமை  </vt:lpstr>
      <vt:lpstr>யூதஜெபம் </vt:lpstr>
      <vt:lpstr>கேனோசிஸ் (வெறுமையாக்கல்) பகுதி  பிலி 2:6-11</vt:lpstr>
      <vt:lpstr>Philippians 2:6-11</vt:lpstr>
      <vt:lpstr>ஆராதனை ஒழுங்கு முறைமை </vt:lpstr>
      <vt:lpstr>ஆராதனை முடிவு </vt:lpstr>
      <vt:lpstr>ஜெபஆலய திருச்சபைக்கான ஒற்றுமைகள் </vt:lpstr>
      <vt:lpstr>புதிய ஏற்பாட்டு பின்னணிகள் இணைப்பு BibleStudyDownloads.org</vt:lpstr>
      <vt:lpstr>Black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Priests &amp; Feasts</dc:title>
  <dc:creator>Rick Griffith</dc:creator>
  <cp:lastModifiedBy>dell</cp:lastModifiedBy>
  <cp:revision>518</cp:revision>
  <dcterms:created xsi:type="dcterms:W3CDTF">2009-09-10T13:46:03Z</dcterms:created>
  <dcterms:modified xsi:type="dcterms:W3CDTF">2017-09-09T06:24:38Z</dcterms:modified>
</cp:coreProperties>
</file>